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2" r:id="rId2"/>
    <p:sldId id="259" r:id="rId3"/>
    <p:sldId id="275" r:id="rId4"/>
    <p:sldId id="297" r:id="rId5"/>
    <p:sldId id="270" r:id="rId6"/>
    <p:sldId id="299" r:id="rId7"/>
    <p:sldId id="300" r:id="rId8"/>
    <p:sldId id="301" r:id="rId9"/>
    <p:sldId id="302" r:id="rId10"/>
    <p:sldId id="303" r:id="rId11"/>
    <p:sldId id="298" r:id="rId12"/>
    <p:sldId id="304" r:id="rId13"/>
    <p:sldId id="305" r:id="rId14"/>
    <p:sldId id="306" r:id="rId15"/>
    <p:sldId id="307" r:id="rId16"/>
    <p:sldId id="308"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258" r:id="rId3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C35954"/>
    <a:srgbClr val="7B5A85"/>
    <a:srgbClr val="364254"/>
    <a:srgbClr val="B04474"/>
    <a:srgbClr val="182038"/>
    <a:srgbClr val="141E40"/>
    <a:srgbClr val="1B2955"/>
    <a:srgbClr val="0B1123"/>
    <a:srgbClr val="0977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46" autoAdjust="0"/>
    <p:restoredTop sz="94649"/>
  </p:normalViewPr>
  <p:slideViewPr>
    <p:cSldViewPr snapToGrid="0">
      <p:cViewPr varScale="1">
        <p:scale>
          <a:sx n="80" d="100"/>
          <a:sy n="80" d="100"/>
        </p:scale>
        <p:origin x="208" y="440"/>
      </p:cViewPr>
      <p:guideLst>
        <p:guide orient="horz" pos="2137"/>
        <p:guide pos="384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5B175-F814-4F53-B8E0-1C5A2A083ED2}" type="datetimeFigureOut">
              <a:rPr lang="ko-KR" altLang="en-US" smtClean="0"/>
              <a:t>2019. 7. 5.</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F1251-5FD2-45C3-99F5-F440BDBD0279}" type="slidenum">
              <a:rPr lang="ko-KR" altLang="en-US" smtClean="0"/>
              <a:t>‹#›</a:t>
            </a:fld>
            <a:endParaRPr lang="ko-KR" altLang="en-US"/>
          </a:p>
        </p:txBody>
      </p:sp>
    </p:spTree>
    <p:extLst>
      <p:ext uri="{BB962C8B-B14F-4D97-AF65-F5344CB8AC3E}">
        <p14:creationId xmlns:p14="http://schemas.microsoft.com/office/powerpoint/2010/main" val="124759369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4</a:t>
            </a:fld>
            <a:endParaRPr lang="ko-KR" altLang="en-US"/>
          </a:p>
        </p:txBody>
      </p:sp>
    </p:spTree>
    <p:extLst>
      <p:ext uri="{BB962C8B-B14F-4D97-AF65-F5344CB8AC3E}">
        <p14:creationId xmlns:p14="http://schemas.microsoft.com/office/powerpoint/2010/main" val="4191324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14</a:t>
            </a:fld>
            <a:endParaRPr lang="ko-KR" altLang="en-US"/>
          </a:p>
        </p:txBody>
      </p:sp>
    </p:spTree>
    <p:extLst>
      <p:ext uri="{BB962C8B-B14F-4D97-AF65-F5344CB8AC3E}">
        <p14:creationId xmlns:p14="http://schemas.microsoft.com/office/powerpoint/2010/main" val="2527090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15</a:t>
            </a:fld>
            <a:endParaRPr lang="ko-KR" altLang="en-US"/>
          </a:p>
        </p:txBody>
      </p:sp>
    </p:spTree>
    <p:extLst>
      <p:ext uri="{BB962C8B-B14F-4D97-AF65-F5344CB8AC3E}">
        <p14:creationId xmlns:p14="http://schemas.microsoft.com/office/powerpoint/2010/main" val="1600757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16</a:t>
            </a:fld>
            <a:endParaRPr lang="ko-KR" altLang="en-US"/>
          </a:p>
        </p:txBody>
      </p:sp>
    </p:spTree>
    <p:extLst>
      <p:ext uri="{BB962C8B-B14F-4D97-AF65-F5344CB8AC3E}">
        <p14:creationId xmlns:p14="http://schemas.microsoft.com/office/powerpoint/2010/main" val="3942004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17</a:t>
            </a:fld>
            <a:endParaRPr lang="ko-KR" altLang="en-US"/>
          </a:p>
        </p:txBody>
      </p:sp>
    </p:spTree>
    <p:extLst>
      <p:ext uri="{BB962C8B-B14F-4D97-AF65-F5344CB8AC3E}">
        <p14:creationId xmlns:p14="http://schemas.microsoft.com/office/powerpoint/2010/main" val="2353805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18</a:t>
            </a:fld>
            <a:endParaRPr lang="ko-KR" altLang="en-US"/>
          </a:p>
        </p:txBody>
      </p:sp>
    </p:spTree>
    <p:extLst>
      <p:ext uri="{BB962C8B-B14F-4D97-AF65-F5344CB8AC3E}">
        <p14:creationId xmlns:p14="http://schemas.microsoft.com/office/powerpoint/2010/main" val="1811544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zh-CN" altLang="en-US" dirty="0" smtClean="0"/>
                  <a:t>右图为高斯分布，不同</a:t>
                </a:r>
                <a14:m>
                  <m:oMath xmlns:m="http://schemas.openxmlformats.org/officeDocument/2006/math">
                    <m:r>
                      <a:rPr lang="zh-CN" altLang="en-US" sz="1200" b="1" i="1" smtClean="0">
                        <a:solidFill>
                          <a:schemeClr val="bg1"/>
                        </a:solidFill>
                        <a:latin typeface="Cambria Math" panose="02040503050406030204" pitchFamily="18" charset="0"/>
                      </a:rPr>
                      <m:t>𝝁</m:t>
                    </m:r>
                    <m:r>
                      <a:rPr lang="en-US" altLang="zh-CN" sz="1200" b="1" i="1" smtClean="0">
                        <a:solidFill>
                          <a:schemeClr val="bg1"/>
                        </a:solidFill>
                        <a:latin typeface="Cambria Math" panose="02040503050406030204" pitchFamily="18" charset="0"/>
                      </a:rPr>
                      <m:t>,</m:t>
                    </m:r>
                    <m:sSup>
                      <m:sSupPr>
                        <m:ctrlPr>
                          <a:rPr lang="en-US" altLang="zh-CN" sz="1200" b="1" i="1" smtClean="0">
                            <a:solidFill>
                              <a:schemeClr val="bg1"/>
                            </a:solidFill>
                            <a:latin typeface="Cambria Math" charset="0"/>
                          </a:rPr>
                        </m:ctrlPr>
                      </m:sSupPr>
                      <m:e>
                        <m:r>
                          <a:rPr lang="zh-CN" altLang="en-US" sz="1200" b="1" i="1" smtClean="0">
                            <a:solidFill>
                              <a:schemeClr val="bg1"/>
                            </a:solidFill>
                            <a:latin typeface="Cambria Math" panose="02040503050406030204" pitchFamily="18" charset="0"/>
                          </a:rPr>
                          <m:t>𝝈</m:t>
                        </m:r>
                      </m:e>
                      <m:sup>
                        <m:r>
                          <a:rPr lang="en-US" altLang="zh-CN" sz="1200" b="1" i="1" smtClean="0">
                            <a:solidFill>
                              <a:schemeClr val="bg1"/>
                            </a:solidFill>
                            <a:latin typeface="Cambria Math" panose="02040503050406030204" pitchFamily="18" charset="0"/>
                          </a:rPr>
                          <m:t>𝟐</m:t>
                        </m:r>
                      </m:sup>
                    </m:sSup>
                  </m:oMath>
                </a14:m>
                <a:endParaRPr lang="ko-KR" altLang="en-US" dirty="0"/>
              </a:p>
            </p:txBody>
          </p:sp>
        </mc:Choice>
        <mc:Fallback>
          <p:sp>
            <p:nvSpPr>
              <p:cNvPr id="3" name="Notes Placeholder 2"/>
              <p:cNvSpPr>
                <a:spLocks noGrp="1"/>
              </p:cNvSpPr>
              <p:nvPr>
                <p:ph type="body" idx="1"/>
              </p:nvPr>
            </p:nvSpPr>
            <p:spPr/>
            <p:txBody>
              <a:bodyPr/>
              <a:lstStyle/>
              <a:p>
                <a:r>
                  <a:rPr lang="zh-CN" altLang="en-US" dirty="0" smtClean="0"/>
                  <a:t>右图为高斯分布，不同</a:t>
                </a:r>
                <a:r>
                  <a:rPr lang="zh-CN" altLang="en-US" sz="1200" b="1" i="0" smtClean="0">
                    <a:solidFill>
                      <a:schemeClr val="bg1"/>
                    </a:solidFill>
                    <a:latin typeface="Cambria Math" panose="02040503050406030204" pitchFamily="18" charset="0"/>
                  </a:rPr>
                  <a:t>𝝁</a:t>
                </a:r>
                <a:r>
                  <a:rPr lang="en-US" altLang="zh-CN" sz="1200" b="1" i="0" smtClean="0">
                    <a:solidFill>
                      <a:schemeClr val="bg1"/>
                    </a:solidFill>
                    <a:latin typeface="Cambria Math" panose="02040503050406030204" pitchFamily="18" charset="0"/>
                  </a:rPr>
                  <a:t>,</a:t>
                </a:r>
                <a:r>
                  <a:rPr lang="zh-CN" altLang="en-US" sz="1200" b="1" i="0" smtClean="0">
                    <a:solidFill>
                      <a:schemeClr val="bg1"/>
                    </a:solidFill>
                    <a:latin typeface="Cambria Math" panose="02040503050406030204" pitchFamily="18" charset="0"/>
                  </a:rPr>
                  <a:t>𝝈</a:t>
                </a:r>
                <a:r>
                  <a:rPr lang="en-US" altLang="zh-CN" sz="1200" b="1" i="0" smtClean="0">
                    <a:solidFill>
                      <a:schemeClr val="bg1"/>
                    </a:solidFill>
                    <a:latin typeface="Cambria Math" charset="0"/>
                  </a:rPr>
                  <a:t>^</a:t>
                </a:r>
                <a:r>
                  <a:rPr lang="en-US" altLang="zh-CN" sz="1200" b="1" i="0" smtClean="0">
                    <a:solidFill>
                      <a:schemeClr val="bg1"/>
                    </a:solidFill>
                    <a:latin typeface="Cambria Math" panose="02040503050406030204" pitchFamily="18" charset="0"/>
                  </a:rPr>
                  <a:t>𝟐</a:t>
                </a:r>
                <a:endParaRPr lang="ko-KR" altLang="en-US" dirty="0"/>
              </a:p>
            </p:txBody>
          </p:sp>
        </mc:Fallback>
      </mc:AlternateContent>
      <p:sp>
        <p:nvSpPr>
          <p:cNvPr id="4" name="Slide Number Placeholder 3"/>
          <p:cNvSpPr>
            <a:spLocks noGrp="1"/>
          </p:cNvSpPr>
          <p:nvPr>
            <p:ph type="sldNum" sz="quarter" idx="10"/>
          </p:nvPr>
        </p:nvSpPr>
        <p:spPr/>
        <p:txBody>
          <a:bodyPr/>
          <a:lstStyle/>
          <a:p>
            <a:fld id="{A77F1251-5FD2-45C3-99F5-F440BDBD0279}" type="slidenum">
              <a:rPr lang="ko-KR" altLang="en-US" smtClean="0"/>
              <a:t>19</a:t>
            </a:fld>
            <a:endParaRPr lang="ko-KR" altLang="en-US"/>
          </a:p>
        </p:txBody>
      </p:sp>
    </p:spTree>
    <p:extLst>
      <p:ext uri="{BB962C8B-B14F-4D97-AF65-F5344CB8AC3E}">
        <p14:creationId xmlns:p14="http://schemas.microsoft.com/office/powerpoint/2010/main" val="2784182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右图</a:t>
            </a:r>
            <a:r>
              <a:rPr lang="en-US" altLang="zh-CN" dirty="0" smtClean="0"/>
              <a:t>1</a:t>
            </a:r>
            <a:r>
              <a:rPr lang="zh-CN" altLang="en-US" dirty="0" smtClean="0"/>
              <a:t>为指数分布，右图</a:t>
            </a:r>
            <a:r>
              <a:rPr lang="en-US" altLang="zh-CN" dirty="0" smtClean="0"/>
              <a:t>2</a:t>
            </a:r>
            <a:r>
              <a:rPr lang="zh-CN" altLang="en-US" dirty="0" smtClean="0"/>
              <a:t>是</a:t>
            </a:r>
            <a:r>
              <a:rPr lang="en-US" altLang="zh-CN" dirty="0" err="1" smtClean="0"/>
              <a:t>laplace</a:t>
            </a:r>
            <a:r>
              <a:rPr lang="zh-CN" altLang="en-US" dirty="0" smtClean="0"/>
              <a:t>分布</a:t>
            </a:r>
            <a:r>
              <a:rPr lang="en-US" altLang="zh-CN" dirty="0" smtClean="0"/>
              <a:t>——</a:t>
            </a:r>
          </a:p>
          <a:p>
            <a:endParaRPr lang="ko-KR" altLang="en-US" dirty="0"/>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20</a:t>
            </a:fld>
            <a:endParaRPr lang="ko-KR" altLang="en-US"/>
          </a:p>
        </p:txBody>
      </p:sp>
    </p:spTree>
    <p:extLst>
      <p:ext uri="{BB962C8B-B14F-4D97-AF65-F5344CB8AC3E}">
        <p14:creationId xmlns:p14="http://schemas.microsoft.com/office/powerpoint/2010/main" val="1947643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22</a:t>
            </a:fld>
            <a:endParaRPr lang="ko-KR" altLang="en-US"/>
          </a:p>
        </p:txBody>
      </p:sp>
    </p:spTree>
    <p:extLst>
      <p:ext uri="{BB962C8B-B14F-4D97-AF65-F5344CB8AC3E}">
        <p14:creationId xmlns:p14="http://schemas.microsoft.com/office/powerpoint/2010/main" val="827535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右图为鞍点</a:t>
            </a:r>
            <a:endParaRPr lang="ko-KR" altLang="en-US" dirty="0"/>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23</a:t>
            </a:fld>
            <a:endParaRPr lang="ko-KR" altLang="en-US"/>
          </a:p>
        </p:txBody>
      </p:sp>
    </p:spTree>
    <p:extLst>
      <p:ext uri="{BB962C8B-B14F-4D97-AF65-F5344CB8AC3E}">
        <p14:creationId xmlns:p14="http://schemas.microsoft.com/office/powerpoint/2010/main" val="524452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24</a:t>
            </a:fld>
            <a:endParaRPr lang="ko-KR" altLang="en-US"/>
          </a:p>
        </p:txBody>
      </p:sp>
    </p:spTree>
    <p:extLst>
      <p:ext uri="{BB962C8B-B14F-4D97-AF65-F5344CB8AC3E}">
        <p14:creationId xmlns:p14="http://schemas.microsoft.com/office/powerpoint/2010/main" val="178264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5</a:t>
            </a:fld>
            <a:endParaRPr lang="ko-KR" altLang="en-US"/>
          </a:p>
        </p:txBody>
      </p:sp>
    </p:spTree>
    <p:extLst>
      <p:ext uri="{BB962C8B-B14F-4D97-AF65-F5344CB8AC3E}">
        <p14:creationId xmlns:p14="http://schemas.microsoft.com/office/powerpoint/2010/main" val="3090059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25</a:t>
            </a:fld>
            <a:endParaRPr lang="ko-KR" altLang="en-US"/>
          </a:p>
        </p:txBody>
      </p:sp>
    </p:spTree>
    <p:extLst>
      <p:ext uri="{BB962C8B-B14F-4D97-AF65-F5344CB8AC3E}">
        <p14:creationId xmlns:p14="http://schemas.microsoft.com/office/powerpoint/2010/main" val="2197069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右图为</a:t>
            </a:r>
            <a:r>
              <a:rPr lang="en-US" altLang="zh-CN" dirty="0" smtClean="0"/>
              <a:t>KKT</a:t>
            </a:r>
            <a:r>
              <a:rPr lang="zh-CN" altLang="en-US" dirty="0" smtClean="0"/>
              <a:t>约束优化示意图</a:t>
            </a:r>
            <a:endParaRPr lang="ko-KR" altLang="en-US" dirty="0"/>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26</a:t>
            </a:fld>
            <a:endParaRPr lang="ko-KR" altLang="en-US"/>
          </a:p>
        </p:txBody>
      </p:sp>
    </p:spTree>
    <p:extLst>
      <p:ext uri="{BB962C8B-B14F-4D97-AF65-F5344CB8AC3E}">
        <p14:creationId xmlns:p14="http://schemas.microsoft.com/office/powerpoint/2010/main" val="1212153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28</a:t>
            </a:fld>
            <a:endParaRPr lang="ko-KR" altLang="en-US"/>
          </a:p>
        </p:txBody>
      </p:sp>
    </p:spTree>
    <p:extLst>
      <p:ext uri="{BB962C8B-B14F-4D97-AF65-F5344CB8AC3E}">
        <p14:creationId xmlns:p14="http://schemas.microsoft.com/office/powerpoint/2010/main" val="3455027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右图为</a:t>
            </a:r>
            <a:r>
              <a:rPr lang="en-US" altLang="zh-CN" dirty="0" smtClean="0"/>
              <a:t>KL</a:t>
            </a:r>
            <a:r>
              <a:rPr lang="zh-CN" altLang="en-US" dirty="0" smtClean="0"/>
              <a:t>散度示意图</a:t>
            </a:r>
            <a:endParaRPr lang="ko-KR" altLang="en-US" dirty="0"/>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29</a:t>
            </a:fld>
            <a:endParaRPr lang="ko-KR" altLang="en-US"/>
          </a:p>
        </p:txBody>
      </p:sp>
    </p:spTree>
    <p:extLst>
      <p:ext uri="{BB962C8B-B14F-4D97-AF65-F5344CB8AC3E}">
        <p14:creationId xmlns:p14="http://schemas.microsoft.com/office/powerpoint/2010/main" val="763461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右图</a:t>
            </a:r>
            <a:r>
              <a:rPr lang="en-US" altLang="zh-CN" dirty="0" smtClean="0"/>
              <a:t>1</a:t>
            </a:r>
            <a:r>
              <a:rPr lang="zh-CN" altLang="en-US" dirty="0" smtClean="0"/>
              <a:t>是</a:t>
            </a:r>
            <a:r>
              <a:rPr lang="en-US" altLang="zh-CN" dirty="0" err="1" smtClean="0"/>
              <a:t>sigmiod</a:t>
            </a:r>
            <a:r>
              <a:rPr lang="zh-CN" altLang="en-US" dirty="0" smtClean="0"/>
              <a:t>函数图像，右图</a:t>
            </a:r>
            <a:r>
              <a:rPr lang="en-US" altLang="zh-CN" dirty="0" smtClean="0"/>
              <a:t>2</a:t>
            </a:r>
            <a:r>
              <a:rPr lang="zh-CN" altLang="en-US" dirty="0" smtClean="0"/>
              <a:t>是</a:t>
            </a:r>
            <a:r>
              <a:rPr lang="en-US" altLang="zh-CN" dirty="0" err="1" smtClean="0"/>
              <a:t>softplus</a:t>
            </a:r>
            <a:r>
              <a:rPr lang="zh-CN" altLang="en-US" dirty="0" smtClean="0"/>
              <a:t>和</a:t>
            </a:r>
            <a:r>
              <a:rPr lang="en-US" altLang="zh-CN" dirty="0" err="1" smtClean="0"/>
              <a:t>relu</a:t>
            </a:r>
            <a:r>
              <a:rPr lang="zh-CN" altLang="en-US" dirty="0" smtClean="0"/>
              <a:t>的对比，其实</a:t>
            </a:r>
            <a:r>
              <a:rPr lang="en-US" altLang="zh-CN" dirty="0" err="1" smtClean="0"/>
              <a:t>softplus</a:t>
            </a:r>
            <a:r>
              <a:rPr lang="zh-CN" altLang="en-US" dirty="0" smtClean="0"/>
              <a:t>就是</a:t>
            </a:r>
            <a:r>
              <a:rPr lang="en-US" altLang="zh-CN" dirty="0" err="1" smtClean="0"/>
              <a:t>relu</a:t>
            </a:r>
            <a:r>
              <a:rPr lang="zh-CN" altLang="en-US" dirty="0" smtClean="0"/>
              <a:t>的平滑版</a:t>
            </a:r>
            <a:endParaRPr lang="ko-KR" altLang="en-US" dirty="0"/>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30</a:t>
            </a:fld>
            <a:endParaRPr lang="ko-KR" altLang="en-US"/>
          </a:p>
        </p:txBody>
      </p:sp>
    </p:spTree>
    <p:extLst>
      <p:ext uri="{BB962C8B-B14F-4D97-AF65-F5344CB8AC3E}">
        <p14:creationId xmlns:p14="http://schemas.microsoft.com/office/powerpoint/2010/main" val="235353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6</a:t>
            </a:fld>
            <a:endParaRPr lang="ko-KR" altLang="en-US"/>
          </a:p>
        </p:txBody>
      </p:sp>
    </p:spTree>
    <p:extLst>
      <p:ext uri="{BB962C8B-B14F-4D97-AF65-F5344CB8AC3E}">
        <p14:creationId xmlns:p14="http://schemas.microsoft.com/office/powerpoint/2010/main" val="413477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7</a:t>
            </a:fld>
            <a:endParaRPr lang="ko-KR" altLang="en-US"/>
          </a:p>
        </p:txBody>
      </p:sp>
    </p:spTree>
    <p:extLst>
      <p:ext uri="{BB962C8B-B14F-4D97-AF65-F5344CB8AC3E}">
        <p14:creationId xmlns:p14="http://schemas.microsoft.com/office/powerpoint/2010/main" val="3622175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8</a:t>
            </a:fld>
            <a:endParaRPr lang="ko-KR" altLang="en-US"/>
          </a:p>
        </p:txBody>
      </p:sp>
    </p:spTree>
    <p:extLst>
      <p:ext uri="{BB962C8B-B14F-4D97-AF65-F5344CB8AC3E}">
        <p14:creationId xmlns:p14="http://schemas.microsoft.com/office/powerpoint/2010/main" val="2996757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9</a:t>
            </a:fld>
            <a:endParaRPr lang="ko-KR" altLang="en-US"/>
          </a:p>
        </p:txBody>
      </p:sp>
    </p:spTree>
    <p:extLst>
      <p:ext uri="{BB962C8B-B14F-4D97-AF65-F5344CB8AC3E}">
        <p14:creationId xmlns:p14="http://schemas.microsoft.com/office/powerpoint/2010/main" val="188028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10</a:t>
            </a:fld>
            <a:endParaRPr lang="ko-KR" altLang="en-US"/>
          </a:p>
        </p:txBody>
      </p:sp>
    </p:spTree>
    <p:extLst>
      <p:ext uri="{BB962C8B-B14F-4D97-AF65-F5344CB8AC3E}">
        <p14:creationId xmlns:p14="http://schemas.microsoft.com/office/powerpoint/2010/main" val="1427717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11</a:t>
            </a:fld>
            <a:endParaRPr lang="ko-KR" altLang="en-US"/>
          </a:p>
        </p:txBody>
      </p:sp>
    </p:spTree>
    <p:extLst>
      <p:ext uri="{BB962C8B-B14F-4D97-AF65-F5344CB8AC3E}">
        <p14:creationId xmlns:p14="http://schemas.microsoft.com/office/powerpoint/2010/main" val="132881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77F1251-5FD2-45C3-99F5-F440BDBD0279}" type="slidenum">
              <a:rPr lang="ko-KR" altLang="en-US" smtClean="0"/>
              <a:t>12</a:t>
            </a:fld>
            <a:endParaRPr lang="ko-KR" altLang="en-US"/>
          </a:p>
        </p:txBody>
      </p:sp>
    </p:spTree>
    <p:extLst>
      <p:ext uri="{BB962C8B-B14F-4D97-AF65-F5344CB8AC3E}">
        <p14:creationId xmlns:p14="http://schemas.microsoft.com/office/powerpoint/2010/main" val="1232337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62300" y="541682"/>
            <a:ext cx="5867400" cy="5774636"/>
          </a:xfrm>
          <a:prstGeom prst="rect">
            <a:avLst/>
          </a:prstGeom>
        </p:spPr>
      </p:pic>
    </p:spTree>
    <p:extLst>
      <p:ext uri="{BB962C8B-B14F-4D97-AF65-F5344CB8AC3E}">
        <p14:creationId xmlns:p14="http://schemas.microsoft.com/office/powerpoint/2010/main" val="222097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V="1">
            <a:off x="3022600" y="0"/>
            <a:ext cx="6146800" cy="2096785"/>
          </a:xfrm>
          <a:prstGeom prst="rect">
            <a:avLst/>
          </a:prstGeom>
        </p:spPr>
      </p:pic>
    </p:spTree>
    <p:extLst>
      <p:ext uri="{BB962C8B-B14F-4D97-AF65-F5344CB8AC3E}">
        <p14:creationId xmlns:p14="http://schemas.microsoft.com/office/powerpoint/2010/main" val="3806288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78972" y="0"/>
            <a:ext cx="6299200" cy="6858000"/>
          </a:xfrm>
          <a:prstGeom prst="rect">
            <a:avLst/>
          </a:prstGeom>
        </p:spPr>
      </p:pic>
    </p:spTree>
    <p:extLst>
      <p:ext uri="{BB962C8B-B14F-4D97-AF65-F5344CB8AC3E}">
        <p14:creationId xmlns:p14="http://schemas.microsoft.com/office/powerpoint/2010/main" val="274749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78972" y="0"/>
            <a:ext cx="6299200" cy="6858000"/>
          </a:xfrm>
          <a:prstGeom prst="rect">
            <a:avLst/>
          </a:prstGeom>
        </p:spPr>
      </p:pic>
    </p:spTree>
    <p:extLst>
      <p:ext uri="{BB962C8B-B14F-4D97-AF65-F5344CB8AC3E}">
        <p14:creationId xmlns:p14="http://schemas.microsoft.com/office/powerpoint/2010/main" val="2980973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4" name="Rectangle 3"/>
          <p:cNvSpPr/>
          <p:nvPr userDrawn="1"/>
        </p:nvSpPr>
        <p:spPr>
          <a:xfrm>
            <a:off x="0" y="1333500"/>
            <a:ext cx="12192000" cy="55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963669"/>
            <a:ext cx="12192000" cy="366949"/>
          </a:xfrm>
          <a:prstGeom prst="rect">
            <a:avLst/>
          </a:prstGeom>
          <a:gradFill flip="none" rotWithShape="1">
            <a:gsLst>
              <a:gs pos="0">
                <a:srgbClr val="7B5A85"/>
              </a:gs>
              <a:gs pos="100000">
                <a:srgbClr val="C35954"/>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4448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27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52800" y="741331"/>
            <a:ext cx="5486400" cy="5375338"/>
          </a:xfrm>
          <a:prstGeom prst="rect">
            <a:avLst/>
          </a:prstGeom>
        </p:spPr>
      </p:pic>
    </p:spTree>
    <p:extLst>
      <p:ext uri="{BB962C8B-B14F-4D97-AF65-F5344CB8AC3E}">
        <p14:creationId xmlns:p14="http://schemas.microsoft.com/office/powerpoint/2010/main" val="219568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3509E8-EDB3-4BFB-9C63-B01D176D4351}" type="slidenum">
              <a:rPr lang="ko-KR" altLang="en-US" smtClean="0"/>
              <a:t>‹#›</a:t>
            </a:fld>
            <a:endParaRPr lang="ko-KR" altLang="en-US"/>
          </a:p>
        </p:txBody>
      </p:sp>
    </p:spTree>
    <p:extLst>
      <p:ext uri="{BB962C8B-B14F-4D97-AF65-F5344CB8AC3E}">
        <p14:creationId xmlns:p14="http://schemas.microsoft.com/office/powerpoint/2010/main" val="4261232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64" r:id="rId5"/>
    <p:sldLayoutId id="2147483652" r:id="rId6"/>
    <p:sldLayoutId id="2147483653" r:id="rId7"/>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6.tif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tiff"/><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9400" y="2921000"/>
            <a:ext cx="6553200" cy="1282700"/>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3145140" y="3083452"/>
            <a:ext cx="5901720" cy="58695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200" dirty="0">
                <a:effectLst/>
                <a:latin typeface="Calibri" panose="020F0502020204030204" pitchFamily="34" charset="0"/>
              </a:rPr>
              <a:t>人工智能数学基础</a:t>
            </a:r>
            <a:endParaRPr lang="en-US" altLang="ko-KR" sz="3200" dirty="0">
              <a:effectLst/>
              <a:latin typeface="Calibri" panose="020F0502020204030204" pitchFamily="34" charset="0"/>
            </a:endParaRPr>
          </a:p>
        </p:txBody>
      </p:sp>
      <p:cxnSp>
        <p:nvCxnSpPr>
          <p:cNvPr id="7" name="Straight Connector 6"/>
          <p:cNvCxnSpPr/>
          <p:nvPr/>
        </p:nvCxnSpPr>
        <p:spPr>
          <a:xfrm>
            <a:off x="3223260" y="3670409"/>
            <a:ext cx="574548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92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常用范数</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93">
                <a:extLst>
                  <a:ext uri="{FF2B5EF4-FFF2-40B4-BE49-F238E27FC236}">
                    <a16:creationId xmlns:a16="http://schemas.microsoft.com/office/drawing/2014/main" xmlns="" id="{069916DF-D042-454C-B42D-1BF15CA49FCF}"/>
                  </a:ext>
                </a:extLst>
              </p:cNvPr>
              <p:cNvSpPr txBox="1"/>
              <p:nvPr/>
            </p:nvSpPr>
            <p:spPr>
              <a:xfrm>
                <a:off x="858825" y="2068964"/>
                <a:ext cx="9945532" cy="2267095"/>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rPr>
                  <a:t>平方</a:t>
                </a:r>
                <a14:m>
                  <m:oMath xmlns:m="http://schemas.openxmlformats.org/officeDocument/2006/math">
                    <m:r>
                      <a:rPr lang="en-US" altLang="zh-CN" sz="1600" b="1" i="0" smtClean="0">
                        <a:solidFill>
                          <a:schemeClr val="bg1"/>
                        </a:solidFill>
                        <a:latin typeface="Cambria Math" panose="02040503050406030204" pitchFamily="18" charset="0"/>
                      </a:rPr>
                      <m:t> </m:t>
                    </m:r>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𝑳</m:t>
                        </m:r>
                      </m:e>
                      <m:sup>
                        <m:r>
                          <a:rPr lang="en-US" altLang="zh-CN" sz="1600" b="1" i="1">
                            <a:solidFill>
                              <a:schemeClr val="bg1"/>
                            </a:solidFill>
                            <a:latin typeface="Cambria Math" panose="02040503050406030204" pitchFamily="18" charset="0"/>
                          </a:rPr>
                          <m:t>𝟐</m:t>
                        </m:r>
                      </m:sup>
                    </m:sSup>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范数：</a:t>
                </a:r>
                <a:r>
                  <a:rPr lang="zh-CN" altLang="en-US" sz="1600" b="1" dirty="0">
                    <a:solidFill>
                      <a:schemeClr val="bg1"/>
                    </a:solidFill>
                  </a:rPr>
                  <a:t>平方</a:t>
                </a:r>
                <a14:m>
                  <m:oMath xmlns:m="http://schemas.openxmlformats.org/officeDocument/2006/math">
                    <m:r>
                      <a:rPr lang="en-US" altLang="zh-CN" sz="1600" b="1">
                        <a:solidFill>
                          <a:schemeClr val="bg1"/>
                        </a:solidFill>
                        <a:latin typeface="Cambria Math" panose="02040503050406030204" pitchFamily="18" charset="0"/>
                      </a:rPr>
                      <m:t> </m:t>
                    </m:r>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𝑳</m:t>
                        </m:r>
                      </m:e>
                      <m:sup>
                        <m:r>
                          <a:rPr lang="en-US" altLang="zh-CN" sz="1600" b="1" i="1">
                            <a:solidFill>
                              <a:schemeClr val="bg1"/>
                            </a:solidFill>
                            <a:latin typeface="Cambria Math" panose="02040503050406030204" pitchFamily="18" charset="0"/>
                          </a:rPr>
                          <m:t>𝟐</m:t>
                        </m:r>
                      </m:sup>
                    </m:sSup>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范数对 </a:t>
                </a:r>
                <a14:m>
                  <m:oMath xmlns:m="http://schemas.openxmlformats.org/officeDocument/2006/math">
                    <m:r>
                      <a:rPr lang="en-US" altLang="zh-CN" sz="1600" b="1" i="1" smtClean="0">
                        <a:solidFill>
                          <a:schemeClr val="bg1"/>
                        </a:solidFill>
                        <a:latin typeface="Cambria Math" panose="02040503050406030204" pitchFamily="18" charset="0"/>
                      </a:rPr>
                      <m:t>𝒙</m:t>
                    </m:r>
                  </m:oMath>
                </a14:m>
                <a:r>
                  <a:rPr lang="zh-CN" altLang="en-US" sz="1600" b="1" dirty="0">
                    <a:solidFill>
                      <a:schemeClr val="bg1"/>
                    </a:solidFill>
                    <a:latin typeface="Calibri" panose="020F0502020204030204" pitchFamily="34" charset="0"/>
                  </a:rPr>
                  <a:t> 中每个元素的导数只取决于对应的元素。而 </a:t>
                </a:r>
                <a14:m>
                  <m:oMath xmlns:m="http://schemas.openxmlformats.org/officeDocument/2006/math">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𝑳</m:t>
                        </m:r>
                      </m:e>
                      <m:sup>
                        <m:r>
                          <a:rPr lang="en-US" altLang="zh-CN" sz="1600" b="1" i="1">
                            <a:solidFill>
                              <a:schemeClr val="bg1"/>
                            </a:solidFill>
                            <a:latin typeface="Cambria Math" panose="02040503050406030204" pitchFamily="18" charset="0"/>
                          </a:rPr>
                          <m:t>𝟐</m:t>
                        </m:r>
                      </m:sup>
                    </m:sSup>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范数对每个元素的倒数和整个向量相关。</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14:m>
                  <m:oMath xmlns:m="http://schemas.openxmlformats.org/officeDocument/2006/math">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𝑳</m:t>
                        </m:r>
                      </m:e>
                      <m:sup>
                        <m:r>
                          <a:rPr lang="en-US" altLang="zh-CN" sz="1600" b="1" i="1">
                            <a:solidFill>
                              <a:schemeClr val="bg1"/>
                            </a:solidFill>
                            <a:latin typeface="Cambria Math" panose="02040503050406030204" pitchFamily="18" charset="0"/>
                          </a:rPr>
                          <m:t>1</m:t>
                        </m:r>
                      </m:sup>
                    </m:sSup>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范数：</a:t>
                </a:r>
                <a14:m>
                  <m:oMath xmlns:m="http://schemas.openxmlformats.org/officeDocument/2006/math">
                    <m:sSub>
                      <m:sSubPr>
                        <m:ctrlPr>
                          <a:rPr lang="en-US" altLang="zh-CN" sz="1600" b="1" i="1" smtClean="0">
                            <a:solidFill>
                              <a:schemeClr val="bg1"/>
                            </a:solidFill>
                            <a:latin typeface="Cambria Math" charset="0"/>
                          </a:rPr>
                        </m:ctrlPr>
                      </m:sSubPr>
                      <m:e>
                        <m:d>
                          <m:dPr>
                            <m:begChr m:val="‖"/>
                            <m:endChr m:val="‖"/>
                            <m:ctrlPr>
                              <a:rPr lang="en-US" altLang="zh-CN" sz="1600" b="1" i="1" smtClean="0">
                                <a:solidFill>
                                  <a:schemeClr val="bg1"/>
                                </a:solidFill>
                                <a:latin typeface="Cambria Math" charset="0"/>
                              </a:rPr>
                            </m:ctrlPr>
                          </m:dPr>
                          <m:e>
                            <m:r>
                              <m:rPr>
                                <m:sty m:val="p"/>
                              </m:rPr>
                              <a:rPr lang="en-US" altLang="zh-CN" sz="1600" b="1" i="1">
                                <a:solidFill>
                                  <a:schemeClr val="bg1"/>
                                </a:solidFill>
                                <a:latin typeface="Cambria Math" panose="02040503050406030204" pitchFamily="18" charset="0"/>
                              </a:rPr>
                              <m:t>x</m:t>
                            </m:r>
                          </m:e>
                        </m:d>
                      </m:e>
                      <m:sub>
                        <m:r>
                          <a:rPr lang="en-US" altLang="zh-CN" sz="1600" b="1" i="1" smtClean="0">
                            <a:solidFill>
                              <a:schemeClr val="bg1"/>
                            </a:solidFill>
                            <a:latin typeface="Cambria Math" panose="02040503050406030204" pitchFamily="18" charset="0"/>
                          </a:rPr>
                          <m:t>𝟏</m:t>
                        </m:r>
                      </m:sub>
                    </m:sSub>
                    <m:r>
                      <a:rPr lang="en-US" altLang="zh-CN" sz="1600" b="1" i="1" smtClean="0">
                        <a:solidFill>
                          <a:schemeClr val="bg1"/>
                        </a:solidFill>
                        <a:latin typeface="Cambria Math" panose="02040503050406030204" pitchFamily="18" charset="0"/>
                      </a:rPr>
                      <m:t>=</m:t>
                    </m:r>
                    <m:nary>
                      <m:naryPr>
                        <m:chr m:val="∑"/>
                        <m:supHide m:val="on"/>
                        <m:ctrlPr>
                          <a:rPr lang="en-US" altLang="zh-CN" sz="1600" b="1" i="1" smtClean="0">
                            <a:solidFill>
                              <a:schemeClr val="bg1"/>
                            </a:solidFill>
                            <a:latin typeface="Cambria Math" charset="0"/>
                          </a:rPr>
                        </m:ctrlPr>
                      </m:naryPr>
                      <m:sub>
                        <m:r>
                          <m:rPr>
                            <m:brk m:alnAt="7"/>
                          </m:rPr>
                          <a:rPr lang="en-US" altLang="zh-CN" sz="1600" b="1" i="1" smtClean="0">
                            <a:solidFill>
                              <a:schemeClr val="bg1"/>
                            </a:solidFill>
                            <a:latin typeface="Cambria Math" panose="02040503050406030204" pitchFamily="18" charset="0"/>
                          </a:rPr>
                          <m:t>𝒊</m:t>
                        </m:r>
                      </m:sub>
                      <m:sup/>
                      <m:e>
                        <m:d>
                          <m:dPr>
                            <m:begChr m:val="|"/>
                            <m:endChr m:val="|"/>
                            <m:ctrlPr>
                              <a:rPr lang="en-US" altLang="zh-CN" sz="1600" b="1" i="1" smtClean="0">
                                <a:solidFill>
                                  <a:schemeClr val="bg1"/>
                                </a:solidFill>
                                <a:latin typeface="Cambria Math" charset="0"/>
                              </a:rPr>
                            </m:ctrlPr>
                          </m:dPr>
                          <m:e>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𝒙</m:t>
                                </m:r>
                              </m:e>
                              <m:sub>
                                <m:r>
                                  <a:rPr lang="en-US" altLang="zh-CN" sz="1600" b="1" i="1" smtClean="0">
                                    <a:solidFill>
                                      <a:schemeClr val="bg1"/>
                                    </a:solidFill>
                                    <a:latin typeface="Cambria Math" panose="02040503050406030204" pitchFamily="18" charset="0"/>
                                  </a:rPr>
                                  <m:t>𝒊</m:t>
                                </m:r>
                              </m:sub>
                            </m:sSub>
                          </m:e>
                        </m:d>
                      </m:e>
                    </m:nary>
                  </m:oMath>
                </a14:m>
                <a:r>
                  <a:rPr lang="zh-CN" altLang="en-US" sz="1600" b="1" dirty="0">
                    <a:solidFill>
                      <a:schemeClr val="bg1"/>
                    </a:solidFill>
                    <a:latin typeface="Calibri" panose="020F0502020204030204" pitchFamily="34" charset="0"/>
                  </a:rPr>
                  <a:t> ，其在各个位置的斜率相同</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14:m>
                  <m:oMath xmlns:m="http://schemas.openxmlformats.org/officeDocument/2006/math">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𝑳</m:t>
                        </m:r>
                      </m:e>
                      <m:sup>
                        <m:r>
                          <a:rPr lang="en-US" altLang="zh-CN" sz="1600" b="1" i="1">
                            <a:solidFill>
                              <a:schemeClr val="bg1"/>
                            </a:solidFill>
                            <a:latin typeface="Cambria Math" panose="02040503050406030204" pitchFamily="18" charset="0"/>
                            <a:ea typeface="Cambria Math" panose="02040503050406030204" pitchFamily="18" charset="0"/>
                          </a:rPr>
                          <m:t>∞</m:t>
                        </m:r>
                      </m:sup>
                    </m:sSup>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范数：也被称为</a:t>
                </a:r>
                <a:r>
                  <a:rPr lang="zh-CN" altLang="en-US" sz="1600" b="1" dirty="0">
                    <a:solidFill>
                      <a:srgbClr val="92D050"/>
                    </a:solidFill>
                    <a:latin typeface="Calibri" panose="020F0502020204030204" pitchFamily="34" charset="0"/>
                  </a:rPr>
                  <a:t>最大范数</a:t>
                </a:r>
                <a:endParaRPr lang="en-US" altLang="zh-CN" sz="1600" b="1" dirty="0">
                  <a:solidFill>
                    <a:srgbClr val="92D050"/>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en-US" altLang="zh-CN" sz="1600" b="1" dirty="0" err="1">
                    <a:solidFill>
                      <a:schemeClr val="bg1"/>
                    </a:solidFill>
                    <a:latin typeface="Calibri" panose="020F0502020204030204" pitchFamily="34" charset="0"/>
                  </a:rPr>
                  <a:t>Frobenius</a:t>
                </a:r>
                <a:r>
                  <a:rPr lang="zh-CN" altLang="en-US" sz="1600" b="1" dirty="0">
                    <a:solidFill>
                      <a:schemeClr val="bg1"/>
                    </a:solidFill>
                    <a:latin typeface="Calibri" panose="020F0502020204030204" pitchFamily="34" charset="0"/>
                  </a:rPr>
                  <a:t>范数：</a:t>
                </a:r>
                <a14:m>
                  <m:oMath xmlns:m="http://schemas.openxmlformats.org/officeDocument/2006/math">
                    <m:sSub>
                      <m:sSubPr>
                        <m:ctrlPr>
                          <a:rPr lang="en-US" altLang="zh-CN" sz="1600" b="1" i="1" smtClean="0">
                            <a:solidFill>
                              <a:schemeClr val="bg1"/>
                            </a:solidFill>
                            <a:latin typeface="Cambria Math" charset="0"/>
                          </a:rPr>
                        </m:ctrlPr>
                      </m:sSubPr>
                      <m:e>
                        <m:d>
                          <m:dPr>
                            <m:begChr m:val="‖"/>
                            <m:endChr m:val="‖"/>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𝑨</m:t>
                            </m:r>
                          </m:e>
                        </m:d>
                      </m:e>
                      <m:sub>
                        <m:r>
                          <a:rPr lang="en-US" altLang="zh-CN" sz="1600" b="1" i="1" smtClean="0">
                            <a:solidFill>
                              <a:schemeClr val="bg1"/>
                            </a:solidFill>
                            <a:latin typeface="Cambria Math" panose="02040503050406030204" pitchFamily="18" charset="0"/>
                          </a:rPr>
                          <m:t>𝑭</m:t>
                        </m:r>
                      </m:sub>
                    </m:sSub>
                    <m:r>
                      <a:rPr lang="en-US" altLang="zh-CN" sz="1600" b="1" i="1" smtClean="0">
                        <a:solidFill>
                          <a:schemeClr val="bg1"/>
                        </a:solidFill>
                        <a:latin typeface="Cambria Math" panose="02040503050406030204" pitchFamily="18" charset="0"/>
                      </a:rPr>
                      <m:t>=</m:t>
                    </m:r>
                    <m:rad>
                      <m:radPr>
                        <m:degHide m:val="on"/>
                        <m:ctrlPr>
                          <a:rPr lang="en-US" altLang="zh-CN" sz="1600" b="1" i="1" smtClean="0">
                            <a:solidFill>
                              <a:schemeClr val="bg1"/>
                            </a:solidFill>
                            <a:latin typeface="Cambria Math" charset="0"/>
                          </a:rPr>
                        </m:ctrlPr>
                      </m:radPr>
                      <m:deg/>
                      <m:e>
                        <m:nary>
                          <m:naryPr>
                            <m:chr m:val="∑"/>
                            <m:supHide m:val="on"/>
                            <m:ctrlPr>
                              <a:rPr lang="en-US" altLang="zh-CN" sz="1600" b="1" i="1" smtClean="0">
                                <a:solidFill>
                                  <a:schemeClr val="bg1"/>
                                </a:solidFill>
                                <a:latin typeface="Cambria Math" charset="0"/>
                              </a:rPr>
                            </m:ctrlPr>
                          </m:naryPr>
                          <m:sub>
                            <m:r>
                              <m:rPr>
                                <m:brk m:alnAt="7"/>
                              </m:rPr>
                              <a:rPr lang="en-US" altLang="zh-CN" sz="1600" b="1" i="1" smtClean="0">
                                <a:solidFill>
                                  <a:schemeClr val="bg1"/>
                                </a:solidFill>
                                <a:latin typeface="Cambria Math" panose="02040503050406030204" pitchFamily="18" charset="0"/>
                              </a:rPr>
                              <m:t>𝒊</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𝒋</m:t>
                            </m:r>
                          </m:sub>
                          <m:sup/>
                          <m:e>
                            <m:sSubSup>
                              <m:sSubSupPr>
                                <m:ctrlPr>
                                  <a:rPr lang="en-US" altLang="zh-CN" sz="1600" b="1" i="1" smtClean="0">
                                    <a:solidFill>
                                      <a:schemeClr val="bg1"/>
                                    </a:solidFill>
                                    <a:latin typeface="Cambria Math" charset="0"/>
                                  </a:rPr>
                                </m:ctrlPr>
                              </m:sSubSupPr>
                              <m:e>
                                <m:r>
                                  <a:rPr lang="en-US" altLang="zh-CN" sz="1600" b="1" i="1" smtClean="0">
                                    <a:solidFill>
                                      <a:schemeClr val="bg1"/>
                                    </a:solidFill>
                                    <a:latin typeface="Cambria Math" panose="02040503050406030204" pitchFamily="18" charset="0"/>
                                  </a:rPr>
                                  <m:t>𝑨</m:t>
                                </m:r>
                              </m:e>
                              <m:sub>
                                <m:r>
                                  <a:rPr lang="en-US" altLang="zh-CN" sz="1600" b="1" i="1" smtClean="0">
                                    <a:solidFill>
                                      <a:schemeClr val="bg1"/>
                                    </a:solidFill>
                                    <a:latin typeface="Cambria Math" panose="02040503050406030204" pitchFamily="18" charset="0"/>
                                  </a:rPr>
                                  <m:t>𝒊</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𝒋</m:t>
                                </m:r>
                              </m:sub>
                              <m:sup>
                                <m:r>
                                  <a:rPr lang="en-US" altLang="zh-CN" sz="1600" b="1" i="1" smtClean="0">
                                    <a:solidFill>
                                      <a:schemeClr val="bg1"/>
                                    </a:solidFill>
                                    <a:latin typeface="Cambria Math" panose="02040503050406030204" pitchFamily="18" charset="0"/>
                                  </a:rPr>
                                  <m:t>𝟐</m:t>
                                </m:r>
                              </m:sup>
                            </m:sSubSup>
                          </m:e>
                        </m:nary>
                      </m:e>
                    </m:rad>
                  </m:oMath>
                </a14:m>
                <a:r>
                  <a:rPr lang="zh-CN" altLang="en-US" sz="1600" b="1" dirty="0">
                    <a:solidFill>
                      <a:schemeClr val="bg1"/>
                    </a:solidFill>
                    <a:latin typeface="Calibri" panose="020F0502020204030204" pitchFamily="34" charset="0"/>
                  </a:rPr>
                  <a:t>，用于衡量矩阵的大小，类似于向量的</a:t>
                </a:r>
                <a14:m>
                  <m:oMath xmlns:m="http://schemas.openxmlformats.org/officeDocument/2006/math">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𝑳</m:t>
                        </m:r>
                      </m:e>
                      <m:sup>
                        <m:r>
                          <a:rPr lang="en-US" altLang="zh-CN" sz="1600" b="1" i="1">
                            <a:solidFill>
                              <a:schemeClr val="bg1"/>
                            </a:solidFill>
                            <a:latin typeface="Cambria Math" panose="02040503050406030204" pitchFamily="18" charset="0"/>
                          </a:rPr>
                          <m:t>𝟐</m:t>
                        </m:r>
                      </m:sup>
                    </m:sSup>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范数</a:t>
                </a:r>
                <a:endParaRPr lang="en-US" altLang="ko-KR" sz="1600" b="1" dirty="0">
                  <a:solidFill>
                    <a:schemeClr val="bg1"/>
                  </a:solidFill>
                  <a:latin typeface="Calibri" panose="020F0502020204030204" pitchFamily="34" charset="0"/>
                </a:endParaRPr>
              </a:p>
            </p:txBody>
          </p:sp>
        </mc:Choice>
        <mc:Fallback xmlns="">
          <p:sp>
            <p:nvSpPr>
              <p:cNvPr id="7" name="TextBox 93">
                <a:extLst>
                  <a:ext uri="{FF2B5EF4-FFF2-40B4-BE49-F238E27FC236}">
                    <a16:creationId xmlns:a16="http://schemas.microsoft.com/office/drawing/2014/main" id="{069916DF-D042-454C-B42D-1BF15CA49FCF}"/>
                  </a:ext>
                </a:extLst>
              </p:cNvPr>
              <p:cNvSpPr txBox="1">
                <a:spLocks noRot="1" noChangeAspect="1" noMove="1" noResize="1" noEditPoints="1" noAdjustHandles="1" noChangeArrowheads="1" noChangeShapeType="1" noTextEdit="1"/>
              </p:cNvSpPr>
              <p:nvPr/>
            </p:nvSpPr>
            <p:spPr>
              <a:xfrm>
                <a:off x="858825" y="2068964"/>
                <a:ext cx="9945532" cy="2267095"/>
              </a:xfrm>
              <a:prstGeom prst="rect">
                <a:avLst/>
              </a:prstGeom>
              <a:blipFill>
                <a:blip r:embed="rId3"/>
                <a:stretch>
                  <a:fillRect l="-858" t="-1613" b="-269"/>
                </a:stretch>
              </a:blipFill>
            </p:spPr>
            <p:txBody>
              <a:bodyPr/>
              <a:lstStyle/>
              <a:p>
                <a:r>
                  <a:rPr lang="en-US">
                    <a:noFill/>
                  </a:rPr>
                  <a:t> </a:t>
                </a:r>
              </a:p>
            </p:txBody>
          </p:sp>
        </mc:Fallback>
      </mc:AlternateContent>
    </p:spTree>
    <p:extLst>
      <p:ext uri="{BB962C8B-B14F-4D97-AF65-F5344CB8AC3E}">
        <p14:creationId xmlns:p14="http://schemas.microsoft.com/office/powerpoint/2010/main" val="1129370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特征分解</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6" y="1737722"/>
                <a:ext cx="8926859" cy="3774751"/>
              </a:xfrm>
              <a:prstGeom prst="rect">
                <a:avLst/>
              </a:prstGeom>
            </p:spPr>
            <p:txBody>
              <a:bodyPr wrap="square" rtlCol="0">
                <a:spAutoFit/>
              </a:bodyPr>
              <a:lstStyle/>
              <a:p>
                <a:pPr>
                  <a:lnSpc>
                    <a:spcPct val="150000"/>
                  </a:lnSpc>
                  <a:buClr>
                    <a:srgbClr val="F9BD45"/>
                  </a:buClr>
                  <a:buSzPct val="150000"/>
                </a:pPr>
                <a:r>
                  <a:rPr lang="zh-CN" altLang="en-US" sz="1600" b="1" dirty="0">
                    <a:solidFill>
                      <a:srgbClr val="92D050"/>
                    </a:solidFill>
                    <a:latin typeface="Calibri" panose="020F0502020204030204" pitchFamily="34" charset="0"/>
                  </a:rPr>
                  <a:t>特征分解：</a:t>
                </a:r>
                <a:r>
                  <a:rPr lang="zh-CN" altLang="en-US" sz="1600" b="1" dirty="0">
                    <a:solidFill>
                      <a:schemeClr val="bg1"/>
                    </a:solidFill>
                    <a:latin typeface="Calibri" panose="020F0502020204030204" pitchFamily="34" charset="0"/>
                  </a:rPr>
                  <a:t>是使用最广的矩阵分解之一，即将矩阵分解称一组特征向量和特征值。</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方阵 </a:t>
                </a:r>
                <a14:m>
                  <m:oMath xmlns:m="http://schemas.openxmlformats.org/officeDocument/2006/math">
                    <m:r>
                      <a:rPr lang="en-US" altLang="zh-CN" sz="1600" b="1" i="1" smtClean="0">
                        <a:solidFill>
                          <a:schemeClr val="bg1"/>
                        </a:solidFill>
                        <a:latin typeface="Cambria Math" panose="02040503050406030204" pitchFamily="18" charset="0"/>
                      </a:rPr>
                      <m:t>𝑨</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a:t>
                </a:r>
                <a:r>
                  <a:rPr lang="zh-CN" altLang="en-US" sz="1600" b="1" dirty="0">
                    <a:solidFill>
                      <a:srgbClr val="92D050"/>
                    </a:solidFill>
                    <a:latin typeface="Calibri" panose="020F0502020204030204" pitchFamily="34" charset="0"/>
                  </a:rPr>
                  <a:t>特征向量</a:t>
                </a:r>
                <a:r>
                  <a:rPr lang="zh-CN" altLang="en-US" sz="1600" b="1" dirty="0">
                    <a:solidFill>
                      <a:schemeClr val="bg1"/>
                    </a:solidFill>
                    <a:latin typeface="Calibri" panose="020F0502020204030204" pitchFamily="34" charset="0"/>
                  </a:rPr>
                  <a:t>是指与 </a:t>
                </a:r>
                <a14:m>
                  <m:oMath xmlns:m="http://schemas.openxmlformats.org/officeDocument/2006/math">
                    <m:r>
                      <a:rPr lang="en-US" altLang="zh-CN" sz="1600" b="1" i="1">
                        <a:solidFill>
                          <a:schemeClr val="bg1"/>
                        </a:solidFill>
                        <a:latin typeface="Cambria Math" panose="02040503050406030204" pitchFamily="18" charset="0"/>
                      </a:rPr>
                      <m:t>𝑨</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相乘后相当于对该向量进行缩放的非零向量 </a:t>
                </a:r>
                <a14:m>
                  <m:oMath xmlns:m="http://schemas.openxmlformats.org/officeDocument/2006/math">
                    <m:r>
                      <a:rPr lang="en-US" altLang="zh-CN" sz="1600" b="1" i="1" smtClean="0">
                        <a:solidFill>
                          <a:schemeClr val="bg1"/>
                        </a:solidFill>
                        <a:latin typeface="Cambria Math" panose="02040503050406030204" pitchFamily="18" charset="0"/>
                      </a:rPr>
                      <m:t>𝒗</m:t>
                    </m:r>
                  </m:oMath>
                </a14:m>
                <a:r>
                  <a:rPr lang="zh-CN" altLang="en-US" sz="1600" b="1" dirty="0">
                    <a:solidFill>
                      <a:schemeClr val="bg1"/>
                    </a:solidFill>
                    <a:latin typeface="Calibri" panose="020F0502020204030204" pitchFamily="34" charset="0"/>
                  </a:rPr>
                  <a:t>，即：</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𝑨𝒗</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𝝀</m:t>
                      </m:r>
                      <m:r>
                        <a:rPr lang="en-US" altLang="zh-CN" sz="1600" b="1" i="1" smtClean="0">
                          <a:solidFill>
                            <a:schemeClr val="bg1"/>
                          </a:solidFill>
                          <a:latin typeface="Cambria Math" panose="02040503050406030204" pitchFamily="18" charset="0"/>
                        </a:rPr>
                        <m:t>𝒗</m:t>
                      </m:r>
                    </m:oMath>
                  </m:oMathPara>
                </a14:m>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r>
                  <a:rPr lang="zh-CN" altLang="en-US" sz="1600" b="1" dirty="0">
                    <a:solidFill>
                      <a:schemeClr val="bg1"/>
                    </a:solidFill>
                    <a:latin typeface="Calibri" panose="020F0502020204030204" pitchFamily="34" charset="0"/>
                  </a:rPr>
                  <a:t>这里标量</a:t>
                </a:r>
                <a14:m>
                  <m:oMath xmlns:m="http://schemas.openxmlformats.org/officeDocument/2006/math">
                    <m:r>
                      <a:rPr lang="zh-CN" altLang="en-US" sz="1600" b="1" i="1">
                        <a:solidFill>
                          <a:schemeClr val="bg1"/>
                        </a:solidFill>
                        <a:latin typeface="Cambria Math" panose="02040503050406030204" pitchFamily="18" charset="0"/>
                      </a:rPr>
                      <m:t>𝝀</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被称为这个特征向量对应的</a:t>
                </a:r>
                <a:r>
                  <a:rPr lang="zh-CN" altLang="en-US" sz="1600" b="1" dirty="0">
                    <a:solidFill>
                      <a:srgbClr val="92D050"/>
                    </a:solidFill>
                    <a:latin typeface="Calibri" panose="020F0502020204030204" pitchFamily="34" charset="0"/>
                  </a:rPr>
                  <a:t>特征值。</a:t>
                </a:r>
                <a:endParaRPr lang="en-US" altLang="zh-CN" sz="1600" b="1" dirty="0">
                  <a:solidFill>
                    <a:srgbClr val="92D050"/>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如果 </a:t>
                </a:r>
                <a14:m>
                  <m:oMath xmlns:m="http://schemas.openxmlformats.org/officeDocument/2006/math">
                    <m:r>
                      <a:rPr lang="en-US" altLang="zh-CN" sz="1600" b="1" i="1">
                        <a:solidFill>
                          <a:schemeClr val="bg1"/>
                        </a:solidFill>
                        <a:latin typeface="Cambria Math" panose="02040503050406030204" pitchFamily="18" charset="0"/>
                      </a:rPr>
                      <m:t>𝒗</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是 </a:t>
                </a:r>
                <a14:m>
                  <m:oMath xmlns:m="http://schemas.openxmlformats.org/officeDocument/2006/math">
                    <m:r>
                      <a:rPr lang="en-US" altLang="zh-CN" sz="1600" b="1" i="1">
                        <a:solidFill>
                          <a:schemeClr val="bg1"/>
                        </a:solidFill>
                        <a:latin typeface="Cambria Math" panose="02040503050406030204" pitchFamily="18" charset="0"/>
                      </a:rPr>
                      <m:t>𝑨</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的特征向量，则任何缩放后的向量 </a:t>
                </a:r>
                <a14:m>
                  <m:oMath xmlns:m="http://schemas.openxmlformats.org/officeDocument/2006/math">
                    <m:r>
                      <a:rPr lang="en-US" altLang="zh-CN" sz="1600" b="1" i="1" smtClean="0">
                        <a:solidFill>
                          <a:schemeClr val="bg1"/>
                        </a:solidFill>
                        <a:latin typeface="Cambria Math" panose="02040503050406030204" pitchFamily="18" charset="0"/>
                      </a:rPr>
                      <m:t>𝒔𝒗</m:t>
                    </m:r>
                    <m:r>
                      <a:rPr lang="en-US" altLang="zh-CN" sz="1600" b="1" i="1" smtClean="0">
                        <a:solidFill>
                          <a:schemeClr val="bg1"/>
                        </a:solidFill>
                        <a:latin typeface="Cambria Math" panose="02040503050406030204" pitchFamily="18" charset="0"/>
                      </a:rPr>
                      <m:t> (</m:t>
                    </m:r>
                    <m:r>
                      <a:rPr lang="en-US" altLang="zh-CN" sz="1600" b="1" i="1" smtClean="0">
                        <a:solidFill>
                          <a:schemeClr val="bg1"/>
                        </a:solidFill>
                        <a:latin typeface="Cambria Math" panose="02040503050406030204" pitchFamily="18" charset="0"/>
                      </a:rPr>
                      <m:t>𝒔</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ℝ</m:t>
                    </m:r>
                    <m:r>
                      <a:rPr lang="en-US" altLang="zh-CN" sz="1600" b="1" i="1" smtClean="0">
                        <a:solidFill>
                          <a:schemeClr val="bg1"/>
                        </a:solidFill>
                        <a:latin typeface="Cambria Math" panose="02040503050406030204" pitchFamily="18" charset="0"/>
                        <a:ea typeface="Cambria Math" panose="02040503050406030204" pitchFamily="18" charset="0"/>
                      </a:rPr>
                      <m:t>, </m:t>
                    </m:r>
                    <m:r>
                      <a:rPr lang="en-US" altLang="zh-CN" sz="1600" b="1" i="1" smtClean="0">
                        <a:solidFill>
                          <a:schemeClr val="bg1"/>
                        </a:solidFill>
                        <a:latin typeface="Cambria Math" panose="02040503050406030204" pitchFamily="18" charset="0"/>
                        <a:ea typeface="Cambria Math" panose="02040503050406030204" pitchFamily="18" charset="0"/>
                      </a:rPr>
                      <m:t>𝒔</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𝟎</m:t>
                    </m:r>
                    <m:r>
                      <a:rPr lang="en-US" altLang="zh-CN" sz="1600" b="1" i="1" smtClean="0">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也是 </a:t>
                </a:r>
                <a14:m>
                  <m:oMath xmlns:m="http://schemas.openxmlformats.org/officeDocument/2006/math">
                    <m:r>
                      <a:rPr lang="en-US" altLang="zh-CN" sz="1600" b="1" i="1">
                        <a:solidFill>
                          <a:schemeClr val="bg1"/>
                        </a:solidFill>
                        <a:latin typeface="Cambria Math" panose="02040503050406030204" pitchFamily="18" charset="0"/>
                      </a:rPr>
                      <m:t>𝑨</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的特征向量，且二者有着相同的特征值，因此，我们通常只考虑单位特征向量。</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假设 </a:t>
                </a:r>
                <a14:m>
                  <m:oMath xmlns:m="http://schemas.openxmlformats.org/officeDocument/2006/math">
                    <m:r>
                      <a:rPr lang="en-US" altLang="zh-CN" sz="1600" b="1" i="1">
                        <a:solidFill>
                          <a:schemeClr val="bg1"/>
                        </a:solidFill>
                        <a:latin typeface="Cambria Math" panose="02040503050406030204" pitchFamily="18" charset="0"/>
                      </a:rPr>
                      <m:t>𝑨</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有</a:t>
                </a:r>
                <a14:m>
                  <m:oMath xmlns:m="http://schemas.openxmlformats.org/officeDocument/2006/math">
                    <m:r>
                      <a:rPr lang="en-US" altLang="zh-CN" sz="1600" b="1" i="1" dirty="0" smtClean="0">
                        <a:solidFill>
                          <a:schemeClr val="bg1"/>
                        </a:solidFill>
                        <a:latin typeface="Cambria Math" panose="02040503050406030204" pitchFamily="18" charset="0"/>
                      </a:rPr>
                      <m:t>𝒏</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个线性无关的特征向量 </a:t>
                </a:r>
                <a14:m>
                  <m:oMath xmlns:m="http://schemas.openxmlformats.org/officeDocument/2006/math">
                    <m:r>
                      <a:rPr lang="en-US" altLang="zh-CN" sz="1600" b="1" i="0" dirty="0" smtClean="0">
                        <a:solidFill>
                          <a:schemeClr val="bg1"/>
                        </a:solidFill>
                        <a:latin typeface="Cambria Math" panose="02040503050406030204" pitchFamily="18" charset="0"/>
                      </a:rPr>
                      <m:t>𝐕</m:t>
                    </m:r>
                    <m:r>
                      <a:rPr lang="en-US" altLang="zh-CN" sz="1600" b="1" i="0" dirty="0" smtClean="0">
                        <a:solidFill>
                          <a:schemeClr val="bg1"/>
                        </a:solidFill>
                        <a:latin typeface="Cambria Math" panose="02040503050406030204" pitchFamily="18" charset="0"/>
                      </a:rPr>
                      <m:t>=</m:t>
                    </m:r>
                    <m:r>
                      <a:rPr lang="en-US" altLang="zh-CN" sz="1600" b="1" i="1" dirty="0">
                        <a:solidFill>
                          <a:schemeClr val="bg1"/>
                        </a:solidFill>
                        <a:latin typeface="Cambria Math" panose="02040503050406030204" pitchFamily="18" charset="0"/>
                      </a:rPr>
                      <m:t>{</m:t>
                    </m:r>
                    <m:sSup>
                      <m:sSupPr>
                        <m:ctrlPr>
                          <a:rPr lang="en-US" altLang="zh-CN" sz="1600" b="1" i="1" dirty="0" smtClean="0">
                            <a:solidFill>
                              <a:schemeClr val="bg1"/>
                            </a:solidFill>
                            <a:latin typeface="Cambria Math" charset="0"/>
                          </a:rPr>
                        </m:ctrlPr>
                      </m:sSupPr>
                      <m:e>
                        <m:r>
                          <a:rPr lang="en-US" altLang="zh-CN" sz="1600" b="1" i="1" dirty="0" smtClean="0">
                            <a:solidFill>
                              <a:schemeClr val="bg1"/>
                            </a:solidFill>
                            <a:latin typeface="Cambria Math" panose="02040503050406030204" pitchFamily="18" charset="0"/>
                          </a:rPr>
                          <m:t>𝒗</m:t>
                        </m:r>
                      </m:e>
                      <m:sup>
                        <m:r>
                          <a:rPr lang="en-US" altLang="zh-CN" sz="1600" b="1" i="1" dirty="0" smtClean="0">
                            <a:solidFill>
                              <a:schemeClr val="bg1"/>
                            </a:solidFill>
                            <a:latin typeface="Cambria Math" panose="02040503050406030204" pitchFamily="18" charset="0"/>
                          </a:rPr>
                          <m:t>(</m:t>
                        </m:r>
                        <m:r>
                          <a:rPr lang="en-US" altLang="zh-CN" sz="1600" b="1" i="1" dirty="0" smtClean="0">
                            <a:solidFill>
                              <a:schemeClr val="bg1"/>
                            </a:solidFill>
                            <a:latin typeface="Cambria Math" panose="02040503050406030204" pitchFamily="18" charset="0"/>
                          </a:rPr>
                          <m:t>𝟏</m:t>
                        </m:r>
                        <m:r>
                          <a:rPr lang="en-US" altLang="zh-CN" sz="1600" b="1" i="1" dirty="0" smtClean="0">
                            <a:solidFill>
                              <a:schemeClr val="bg1"/>
                            </a:solidFill>
                            <a:latin typeface="Cambria Math" panose="02040503050406030204" pitchFamily="18" charset="0"/>
                          </a:rPr>
                          <m:t>)</m:t>
                        </m:r>
                      </m:sup>
                    </m:sSup>
                    <m:r>
                      <a:rPr lang="en-US" altLang="zh-CN" sz="1600" b="1" i="1" dirty="0" smtClean="0">
                        <a:solidFill>
                          <a:schemeClr val="bg1"/>
                        </a:solidFill>
                        <a:latin typeface="Cambria Math" panose="02040503050406030204" pitchFamily="18" charset="0"/>
                      </a:rPr>
                      <m:t>,…,</m:t>
                    </m:r>
                    <m:sSup>
                      <m:sSupPr>
                        <m:ctrlPr>
                          <a:rPr lang="en-US" altLang="zh-CN" sz="1600" b="1" i="1" dirty="0" smtClean="0">
                            <a:solidFill>
                              <a:schemeClr val="bg1"/>
                            </a:solidFill>
                            <a:latin typeface="Cambria Math" charset="0"/>
                          </a:rPr>
                        </m:ctrlPr>
                      </m:sSupPr>
                      <m:e>
                        <m:r>
                          <a:rPr lang="en-US" altLang="zh-CN" sz="1600" b="1" i="1" dirty="0" smtClean="0">
                            <a:solidFill>
                              <a:schemeClr val="bg1"/>
                            </a:solidFill>
                            <a:latin typeface="Cambria Math" panose="02040503050406030204" pitchFamily="18" charset="0"/>
                          </a:rPr>
                          <m:t>𝒗</m:t>
                        </m:r>
                      </m:e>
                      <m:sup>
                        <m:r>
                          <a:rPr lang="en-US" altLang="zh-CN" sz="1600" b="1" i="1" dirty="0" smtClean="0">
                            <a:solidFill>
                              <a:schemeClr val="bg1"/>
                            </a:solidFill>
                            <a:latin typeface="Cambria Math" panose="02040503050406030204" pitchFamily="18" charset="0"/>
                          </a:rPr>
                          <m:t>(</m:t>
                        </m:r>
                        <m:r>
                          <a:rPr lang="en-US" altLang="zh-CN" sz="1600" b="1" i="1" dirty="0" smtClean="0">
                            <a:solidFill>
                              <a:schemeClr val="bg1"/>
                            </a:solidFill>
                            <a:latin typeface="Cambria Math" panose="02040503050406030204" pitchFamily="18" charset="0"/>
                          </a:rPr>
                          <m:t>𝒏</m:t>
                        </m:r>
                        <m:r>
                          <a:rPr lang="en-US" altLang="zh-CN" sz="1600" b="1" i="1" dirty="0" smtClean="0">
                            <a:solidFill>
                              <a:schemeClr val="bg1"/>
                            </a:solidFill>
                            <a:latin typeface="Cambria Math" panose="02040503050406030204" pitchFamily="18" charset="0"/>
                          </a:rPr>
                          <m:t>)</m:t>
                        </m:r>
                      </m:sup>
                    </m:sSup>
                    <m:r>
                      <a:rPr lang="en-US" altLang="zh-CN" sz="1600" b="1" i="1" dirty="0" smtClean="0">
                        <a:solidFill>
                          <a:schemeClr val="bg1"/>
                        </a:solidFill>
                        <a:latin typeface="Cambria Math" panose="02040503050406030204" pitchFamily="18" charset="0"/>
                      </a:rPr>
                      <m:t>}</m:t>
                    </m:r>
                    <m:r>
                      <a:rPr lang="zh-CN" altLang="en-US" sz="1600" b="1" i="1" dirty="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对应着特征值 </a:t>
                </a:r>
                <a14:m>
                  <m:oMath xmlns:m="http://schemas.openxmlformats.org/officeDocument/2006/math">
                    <m:r>
                      <a:rPr lang="en-US" altLang="zh-CN" sz="1600" b="1" i="1" smtClean="0">
                        <a:solidFill>
                          <a:schemeClr val="bg1"/>
                        </a:solidFill>
                        <a:latin typeface="Cambria Math" panose="02040503050406030204" pitchFamily="18" charset="0"/>
                      </a:rPr>
                      <m:t>{</m:t>
                    </m:r>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𝝀</m:t>
                        </m:r>
                      </m:e>
                      <m:sub>
                        <m:r>
                          <a:rPr lang="en-US" altLang="zh-CN" sz="1600" b="1" i="1" smtClean="0">
                            <a:solidFill>
                              <a:schemeClr val="bg1"/>
                            </a:solidFill>
                            <a:latin typeface="Cambria Math" panose="02040503050406030204" pitchFamily="18" charset="0"/>
                          </a:rPr>
                          <m:t>𝟏</m:t>
                        </m:r>
                      </m:sub>
                    </m:sSub>
                    <m:r>
                      <a:rPr lang="en-US" altLang="zh-CN" sz="1600" b="1" i="1" smtClean="0">
                        <a:solidFill>
                          <a:schemeClr val="bg1"/>
                        </a:solidFill>
                        <a:latin typeface="Cambria Math" panose="02040503050406030204" pitchFamily="18" charset="0"/>
                      </a:rPr>
                      <m:t>,…,</m:t>
                    </m:r>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𝝀</m:t>
                        </m:r>
                      </m:e>
                      <m:sub>
                        <m:r>
                          <a:rPr lang="en-US" altLang="zh-CN" sz="1600" b="1" i="1" smtClean="0">
                            <a:solidFill>
                              <a:schemeClr val="bg1"/>
                            </a:solidFill>
                            <a:latin typeface="Cambria Math" panose="02040503050406030204" pitchFamily="18" charset="0"/>
                          </a:rPr>
                          <m:t>𝒏</m:t>
                        </m:r>
                      </m:sub>
                    </m:sSub>
                    <m:r>
                      <a:rPr lang="en-US" altLang="zh-CN" sz="1600" b="1" i="1" smtClean="0">
                        <a:solidFill>
                          <a:schemeClr val="bg1"/>
                        </a:solidFill>
                        <a:latin typeface="Cambria Math" panose="02040503050406030204" pitchFamily="18" charset="0"/>
                      </a:rPr>
                      <m:t>}</m:t>
                    </m:r>
                    <m:r>
                      <a:rPr lang="zh-CN" altLang="en-US" sz="1600" b="1" i="1">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则可以将</a:t>
                </a:r>
                <a:r>
                  <a:rPr lang="zh-CN" altLang="en-US" sz="1600" b="1" dirty="0" smtClean="0">
                    <a:solidFill>
                      <a:schemeClr val="bg1"/>
                    </a:solidFill>
                    <a:latin typeface="Calibri" panose="020F0502020204030204" pitchFamily="34" charset="0"/>
                  </a:rPr>
                  <a:t>特征值</a:t>
                </a:r>
                <a:r>
                  <a:rPr lang="zh-CN" altLang="en-US" sz="1600" b="1" dirty="0">
                    <a:solidFill>
                      <a:schemeClr val="bg1"/>
                    </a:solidFill>
                    <a:latin typeface="Calibri" panose="020F0502020204030204" pitchFamily="34" charset="0"/>
                  </a:rPr>
                  <a:t>连接成一个向量 </a:t>
                </a:r>
                <a14:m>
                  <m:oMath xmlns:m="http://schemas.openxmlformats.org/officeDocument/2006/math">
                    <m:r>
                      <a:rPr lang="zh-CN" altLang="en-US" sz="1600" b="1" i="1" smtClean="0">
                        <a:solidFill>
                          <a:schemeClr val="bg1"/>
                        </a:solidFill>
                        <a:latin typeface="Cambria Math" panose="02040503050406030204" pitchFamily="18" charset="0"/>
                      </a:rPr>
                      <m:t>𝝀</m:t>
                    </m:r>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m:t>
                        </m:r>
                        <m:sSub>
                          <m:sSubPr>
                            <m:ctrlPr>
                              <a:rPr lang="en-US" altLang="zh-CN" sz="1600" b="1" i="1">
                                <a:solidFill>
                                  <a:schemeClr val="bg1"/>
                                </a:solidFill>
                                <a:latin typeface="Cambria Math" charset="0"/>
                              </a:rPr>
                            </m:ctrlPr>
                          </m:sSubPr>
                          <m:e>
                            <m:r>
                              <a:rPr lang="zh-CN" altLang="en-US" sz="1600" b="1" i="1">
                                <a:solidFill>
                                  <a:schemeClr val="bg1"/>
                                </a:solidFill>
                                <a:latin typeface="Cambria Math" panose="02040503050406030204" pitchFamily="18" charset="0"/>
                              </a:rPr>
                              <m:t>𝝀</m:t>
                            </m:r>
                          </m:e>
                          <m:sub>
                            <m:r>
                              <a:rPr lang="en-US" altLang="zh-CN" sz="1600" b="1" i="1">
                                <a:solidFill>
                                  <a:schemeClr val="bg1"/>
                                </a:solidFill>
                                <a:latin typeface="Cambria Math" panose="02040503050406030204" pitchFamily="18" charset="0"/>
                              </a:rPr>
                              <m:t>𝟏</m:t>
                            </m:r>
                          </m:sub>
                        </m:sSub>
                        <m:r>
                          <a:rPr lang="en-US" altLang="zh-CN" sz="1600" b="1" i="1">
                            <a:solidFill>
                              <a:schemeClr val="bg1"/>
                            </a:solidFill>
                            <a:latin typeface="Cambria Math" panose="02040503050406030204" pitchFamily="18" charset="0"/>
                          </a:rPr>
                          <m:t>,…,</m:t>
                        </m:r>
                        <m:sSub>
                          <m:sSubPr>
                            <m:ctrlPr>
                              <a:rPr lang="en-US" altLang="zh-CN" sz="1600" b="1" i="1">
                                <a:solidFill>
                                  <a:schemeClr val="bg1"/>
                                </a:solidFill>
                                <a:latin typeface="Cambria Math" charset="0"/>
                              </a:rPr>
                            </m:ctrlPr>
                          </m:sSubPr>
                          <m:e>
                            <m:r>
                              <a:rPr lang="zh-CN" altLang="en-US" sz="1600" b="1" i="1">
                                <a:solidFill>
                                  <a:schemeClr val="bg1"/>
                                </a:solidFill>
                                <a:latin typeface="Cambria Math" panose="02040503050406030204" pitchFamily="18" charset="0"/>
                              </a:rPr>
                              <m:t>𝝀</m:t>
                            </m:r>
                          </m:e>
                          <m:sub>
                            <m:r>
                              <a:rPr lang="en-US" altLang="zh-CN" sz="1600" b="1" i="1">
                                <a:solidFill>
                                  <a:schemeClr val="bg1"/>
                                </a:solidFill>
                                <a:latin typeface="Cambria Math" panose="02040503050406030204" pitchFamily="18" charset="0"/>
                              </a:rPr>
                              <m:t>𝒏</m:t>
                            </m:r>
                          </m:sub>
                        </m:sSub>
                        <m:r>
                          <a:rPr lang="en-US" altLang="zh-CN" sz="1600" b="1" i="1" smtClean="0">
                            <a:solidFill>
                              <a:schemeClr val="bg1"/>
                            </a:solidFill>
                            <a:latin typeface="Cambria Math" panose="02040503050406030204" pitchFamily="18" charset="0"/>
                          </a:rPr>
                          <m:t>]</m:t>
                        </m:r>
                      </m:e>
                      <m:sup>
                        <m:r>
                          <a:rPr lang="en-US" altLang="zh-CN" sz="1600" b="1" i="1" smtClean="0">
                            <a:solidFill>
                              <a:schemeClr val="bg1"/>
                            </a:solidFill>
                            <a:latin typeface="Cambria Math" panose="02040503050406030204" pitchFamily="18" charset="0"/>
                          </a:rPr>
                          <m:t>𝑻</m:t>
                        </m:r>
                      </m:sup>
                    </m:sSup>
                  </m:oMath>
                </a14:m>
                <a:r>
                  <a:rPr lang="zh-CN" altLang="en-US" sz="1600" b="1" dirty="0">
                    <a:solidFill>
                      <a:schemeClr val="bg1"/>
                    </a:solidFill>
                    <a:latin typeface="Calibri" panose="020F0502020204030204" pitchFamily="34" charset="0"/>
                  </a:rPr>
                  <a:t>。</a:t>
                </a:r>
                <a:r>
                  <a:rPr lang="en-US" altLang="zh-CN" sz="1600" b="1" dirty="0">
                    <a:solidFill>
                      <a:schemeClr val="bg1"/>
                    </a:solidFill>
                  </a:rPr>
                  <a:t> </a:t>
                </a:r>
                <a14:m>
                  <m:oMath xmlns:m="http://schemas.openxmlformats.org/officeDocument/2006/math">
                    <m:r>
                      <a:rPr lang="en-US" altLang="zh-CN" sz="1600" b="1" i="1">
                        <a:solidFill>
                          <a:schemeClr val="bg1"/>
                        </a:solidFill>
                        <a:latin typeface="Cambria Math" panose="02040503050406030204" pitchFamily="18" charset="0"/>
                      </a:rPr>
                      <m:t>𝑨</m:t>
                    </m:r>
                  </m:oMath>
                </a14:m>
                <a:r>
                  <a:rPr lang="zh-CN" altLang="en-US" sz="1600" b="1" dirty="0">
                    <a:solidFill>
                      <a:schemeClr val="bg1"/>
                    </a:solidFill>
                    <a:latin typeface="Calibri" panose="020F0502020204030204" pitchFamily="34" charset="0"/>
                  </a:rPr>
                  <a:t>的特征分解可以记作：</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𝑨</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𝑽𝒅𝒊𝒂𝒈</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𝝀</m:t>
                      </m:r>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𝑽</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sup>
                      </m:sSup>
                    </m:oMath>
                  </m:oMathPara>
                </a14:m>
                <a:endParaRPr lang="en-US" altLang="zh-CN" sz="1600" b="1" dirty="0">
                  <a:solidFill>
                    <a:schemeClr val="bg1"/>
                  </a:solidFill>
                  <a:latin typeface="Calibri" panose="020F0502020204030204" pitchFamily="34" charset="0"/>
                </a:endParaRPr>
              </a:p>
              <a:p>
                <a:pPr>
                  <a:buClr>
                    <a:srgbClr val="F9BD45"/>
                  </a:buClr>
                  <a:buSzPct val="150000"/>
                </a:pPr>
                <a:endParaRPr lang="en-US" altLang="ko-KR"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xmlns:a14="http://schemas.microsoft.com/office/drawing/2010/main" xmlns="" id="{5C40D9B9-81D3-4A7B-8D40-2E8238475FAC}"/>
                  </a:ext>
                </a:extLst>
              </p:cNvPr>
              <p:cNvSpPr txBox="1">
                <a:spLocks noRot="1" noChangeAspect="1" noMove="1" noResize="1" noEditPoints="1" noAdjustHandles="1" noChangeArrowheads="1" noChangeShapeType="1" noTextEdit="1"/>
              </p:cNvSpPr>
              <p:nvPr/>
            </p:nvSpPr>
            <p:spPr>
              <a:xfrm>
                <a:off x="794656" y="1737722"/>
                <a:ext cx="8926859" cy="3774751"/>
              </a:xfrm>
              <a:prstGeom prst="rect">
                <a:avLst/>
              </a:prstGeom>
              <a:blipFill rotWithShape="0">
                <a:blip r:embed="rId3"/>
                <a:stretch>
                  <a:fillRect l="-3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985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特征分解</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312607"/>
                <a:ext cx="8926859" cy="4045210"/>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不是每一个矩阵都可以被分解为特征值和特征向量</a:t>
                </a:r>
                <a:r>
                  <a:rPr lang="zh-CN" altLang="en-US" sz="1600" b="1" dirty="0" smtClean="0">
                    <a:solidFill>
                      <a:schemeClr val="bg1"/>
                    </a:solidFill>
                    <a:latin typeface="Calibri" panose="020F0502020204030204" pitchFamily="34" charset="0"/>
                  </a:rPr>
                  <a:t>，我们</a:t>
                </a:r>
                <a:r>
                  <a:rPr lang="zh-CN" altLang="en-US" sz="1600" b="1" dirty="0">
                    <a:solidFill>
                      <a:schemeClr val="bg1"/>
                    </a:solidFill>
                    <a:latin typeface="Calibri" panose="020F0502020204030204" pitchFamily="34" charset="0"/>
                  </a:rPr>
                  <a:t>通常只需要分解一类有简单分解的矩阵，即</a:t>
                </a:r>
                <a:r>
                  <a:rPr lang="zh-CN" altLang="en-US" sz="1600" b="1" dirty="0">
                    <a:solidFill>
                      <a:srgbClr val="92D050"/>
                    </a:solidFill>
                    <a:latin typeface="Calibri" panose="020F0502020204030204" pitchFamily="34" charset="0"/>
                  </a:rPr>
                  <a:t>实对称矩阵</a:t>
                </a:r>
                <a:r>
                  <a:rPr lang="zh-CN" altLang="en-US" sz="1600" b="1" dirty="0">
                    <a:solidFill>
                      <a:schemeClr val="bg1"/>
                    </a:solidFill>
                    <a:latin typeface="Calibri" panose="020F0502020204030204" pitchFamily="34" charset="0"/>
                  </a:rPr>
                  <a:t>，每个实对称矩阵都可以分解为特征向量和实特征值：</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𝑨</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𝑸</m:t>
                      </m:r>
                      <m:r>
                        <a:rPr lang="zh-CN" altLang="en-US" sz="1600" b="1" i="1" smtClean="0">
                          <a:solidFill>
                            <a:schemeClr val="bg1"/>
                          </a:solidFill>
                          <a:latin typeface="Cambria Math" panose="02040503050406030204" pitchFamily="18" charset="0"/>
                        </a:rPr>
                        <m:t>𝚲</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𝑸</m:t>
                          </m:r>
                        </m:e>
                        <m:sup>
                          <m:r>
                            <a:rPr lang="en-US" altLang="zh-CN" sz="1600" b="1" i="1" smtClean="0">
                              <a:solidFill>
                                <a:schemeClr val="bg1"/>
                              </a:solidFill>
                              <a:latin typeface="Cambria Math" panose="02040503050406030204" pitchFamily="18" charset="0"/>
                            </a:rPr>
                            <m:t>𝑻</m:t>
                          </m:r>
                        </m:sup>
                      </m:sSup>
                    </m:oMath>
                  </m:oMathPara>
                </a14:m>
                <a:endParaRPr lang="en-US" altLang="zh-CN" sz="1600" b="1" dirty="0">
                  <a:solidFill>
                    <a:srgbClr val="92D050"/>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这里，</a:t>
                </a:r>
                <a:r>
                  <a:rPr lang="en-US" altLang="zh-CN" sz="1600" b="1" dirty="0">
                    <a:solidFill>
                      <a:schemeClr val="bg1"/>
                    </a:solidFill>
                  </a:rPr>
                  <a:t> </a:t>
                </a:r>
                <a14:m>
                  <m:oMath xmlns:m="http://schemas.openxmlformats.org/officeDocument/2006/math">
                    <m:r>
                      <a:rPr lang="en-US" altLang="zh-CN" sz="1600" b="1" i="1">
                        <a:solidFill>
                          <a:schemeClr val="bg1"/>
                        </a:solidFill>
                        <a:latin typeface="Cambria Math" panose="02040503050406030204" pitchFamily="18" charset="0"/>
                      </a:rPr>
                      <m:t>𝑸</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是 </a:t>
                </a:r>
                <a14:m>
                  <m:oMath xmlns:m="http://schemas.openxmlformats.org/officeDocument/2006/math">
                    <m:r>
                      <a:rPr lang="en-US" altLang="zh-CN" sz="1600" b="1" i="1">
                        <a:solidFill>
                          <a:schemeClr val="bg1"/>
                        </a:solidFill>
                        <a:latin typeface="Cambria Math" panose="02040503050406030204" pitchFamily="18" charset="0"/>
                      </a:rPr>
                      <m:t>𝑨</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的特征向量组成的正交矩阵，</a:t>
                </a:r>
                <a14:m>
                  <m:oMath xmlns:m="http://schemas.openxmlformats.org/officeDocument/2006/math">
                    <m:r>
                      <a:rPr lang="zh-CN" altLang="en-US" sz="1600" b="1" i="1">
                        <a:solidFill>
                          <a:schemeClr val="bg1"/>
                        </a:solidFill>
                        <a:latin typeface="Cambria Math" panose="02040503050406030204" pitchFamily="18" charset="0"/>
                      </a:rPr>
                      <m:t>𝚲</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是对角矩阵。</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虽然任意一个实对称矩阵 </a:t>
                </a:r>
                <a14:m>
                  <m:oMath xmlns:m="http://schemas.openxmlformats.org/officeDocument/2006/math">
                    <m:r>
                      <a:rPr lang="en-US" altLang="zh-CN" sz="1600" b="1" i="1">
                        <a:solidFill>
                          <a:schemeClr val="bg1"/>
                        </a:solidFill>
                        <a:latin typeface="Cambria Math" panose="02040503050406030204" pitchFamily="18" charset="0"/>
                      </a:rPr>
                      <m:t>𝑨</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都有特征分解，但特征分解可能不唯一。如果两个或多个特征向量拥有相同的特征值，则由这些向量产生的子空间中，任意一组正交向量都是该特征值对应的特征向量。依照惯例，按降序排列</a:t>
                </a:r>
                <a14:m>
                  <m:oMath xmlns:m="http://schemas.openxmlformats.org/officeDocument/2006/math">
                    <m:r>
                      <a:rPr lang="zh-CN" altLang="en-US" sz="1600" b="1" i="1">
                        <a:solidFill>
                          <a:schemeClr val="bg1"/>
                        </a:solidFill>
                        <a:latin typeface="Cambria Math" panose="02040503050406030204" pitchFamily="18" charset="0"/>
                      </a:rPr>
                      <m:t>𝚲</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的元素时，特征分解唯一，当且仅当所有的特征值都唯一。</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所有特征值都</a:t>
                </a:r>
                <a:r>
                  <a:rPr lang="zh-CN" altLang="en-US" sz="1600" b="1" dirty="0" smtClean="0">
                    <a:solidFill>
                      <a:schemeClr val="bg1"/>
                    </a:solidFill>
                    <a:latin typeface="Calibri" panose="020F0502020204030204" pitchFamily="34" charset="0"/>
                  </a:rPr>
                  <a:t>是正数</a:t>
                </a:r>
                <a:r>
                  <a:rPr lang="zh-CN" altLang="en-US" sz="1600" b="1" dirty="0">
                    <a:solidFill>
                      <a:schemeClr val="bg1"/>
                    </a:solidFill>
                    <a:latin typeface="Calibri" panose="020F0502020204030204" pitchFamily="34" charset="0"/>
                  </a:rPr>
                  <a:t>的矩阵称为</a:t>
                </a:r>
                <a:r>
                  <a:rPr lang="zh-CN" altLang="en-US" sz="1600" b="1" dirty="0">
                    <a:solidFill>
                      <a:srgbClr val="92D050"/>
                    </a:solidFill>
                    <a:latin typeface="Calibri" panose="020F0502020204030204" pitchFamily="34" charset="0"/>
                  </a:rPr>
                  <a:t>正定</a:t>
                </a:r>
                <a:r>
                  <a:rPr lang="zh-CN" altLang="en-US" sz="1600" b="1" dirty="0">
                    <a:solidFill>
                      <a:schemeClr val="bg1"/>
                    </a:solidFill>
                    <a:latin typeface="Calibri" panose="020F0502020204030204" pitchFamily="34" charset="0"/>
                  </a:rPr>
                  <a:t>；所有特征值都是非负数的矩阵称为</a:t>
                </a:r>
                <a:r>
                  <a:rPr lang="zh-CN" altLang="en-US" sz="1600" b="1" dirty="0">
                    <a:solidFill>
                      <a:srgbClr val="92D050"/>
                    </a:solidFill>
                    <a:latin typeface="Calibri" panose="020F0502020204030204" pitchFamily="34" charset="0"/>
                  </a:rPr>
                  <a:t>半正定</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正定矩阵：</a:t>
                </a:r>
                <a14:m>
                  <m:oMath xmlns:m="http://schemas.openxmlformats.org/officeDocument/2006/math">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𝒙</m:t>
                        </m:r>
                      </m:e>
                      <m:sup>
                        <m:r>
                          <a:rPr lang="en-US" altLang="zh-CN" sz="1600" b="1" i="1">
                            <a:solidFill>
                              <a:schemeClr val="bg1"/>
                            </a:solidFill>
                            <a:latin typeface="Cambria Math" panose="02040503050406030204" pitchFamily="18" charset="0"/>
                          </a:rPr>
                          <m:t>𝑻</m:t>
                        </m:r>
                      </m:sup>
                    </m:sSup>
                    <m:r>
                      <a:rPr lang="en-US" altLang="zh-CN" sz="1600" b="1" i="1">
                        <a:solidFill>
                          <a:schemeClr val="bg1"/>
                        </a:solidFill>
                        <a:latin typeface="Cambria Math" panose="02040503050406030204" pitchFamily="18" charset="0"/>
                      </a:rPr>
                      <m:t>𝑨𝒙</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𝟎</m:t>
                    </m:r>
                    <m:r>
                      <a:rPr lang="en-US" altLang="zh-CN" sz="1600" b="1" i="1" smtClean="0">
                        <a:solidFill>
                          <a:schemeClr val="bg1"/>
                        </a:solidFill>
                        <a:latin typeface="Cambria Math" panose="02040503050406030204" pitchFamily="18" charset="0"/>
                        <a:ea typeface="Cambria Math" panose="02040503050406030204" pitchFamily="18" charset="0"/>
                      </a:rPr>
                      <m:t>, 且</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𝒙</m:t>
                        </m:r>
                      </m:e>
                      <m:sup>
                        <m:r>
                          <a:rPr lang="en-US" altLang="zh-CN" sz="1600" b="1" i="1" smtClean="0">
                            <a:solidFill>
                              <a:schemeClr val="bg1"/>
                            </a:solidFill>
                            <a:latin typeface="Cambria Math" panose="02040503050406030204" pitchFamily="18" charset="0"/>
                          </a:rPr>
                          <m:t>𝑻</m:t>
                        </m:r>
                      </m:sup>
                    </m:sSup>
                    <m:r>
                      <a:rPr lang="en-US" altLang="zh-CN" sz="1600" b="1" i="1" smtClean="0">
                        <a:solidFill>
                          <a:schemeClr val="bg1"/>
                        </a:solidFill>
                        <a:latin typeface="Cambria Math" panose="02040503050406030204" pitchFamily="18" charset="0"/>
                      </a:rPr>
                      <m:t>𝑨𝒙</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𝟎</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𝟎</m:t>
                    </m:r>
                  </m:oMath>
                </a14:m>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半正定矩阵：</a:t>
                </a:r>
                <a:r>
                  <a:rPr lang="en-US" altLang="zh-CN" sz="1600" b="1" dirty="0">
                    <a:solidFill>
                      <a:schemeClr val="bg1"/>
                    </a:solidFill>
                    <a:ea typeface="Cambria Math" panose="02040503050406030204" pitchFamily="18" charset="0"/>
                  </a:rPr>
                  <a:t> </a:t>
                </a:r>
                <a14:m>
                  <m:oMath xmlns:m="http://schemas.openxmlformats.org/officeDocument/2006/math">
                    <m:r>
                      <a:rPr lang="en-US" altLang="zh-CN" sz="1600" b="1" i="1">
                        <a:solidFill>
                          <a:schemeClr val="bg1"/>
                        </a:solidFill>
                        <a:latin typeface="Cambria Math" panose="02040503050406030204" pitchFamily="18" charset="0"/>
                        <a:ea typeface="Cambria Math" panose="02040503050406030204" pitchFamily="18" charset="0"/>
                      </a:rPr>
                      <m:t>∀</m:t>
                    </m:r>
                    <m:r>
                      <a:rPr lang="en-US" altLang="zh-CN" sz="1600" b="1" i="1">
                        <a:solidFill>
                          <a:schemeClr val="bg1"/>
                        </a:solidFill>
                        <a:latin typeface="Cambria Math" panose="02040503050406030204" pitchFamily="18" charset="0"/>
                        <a:ea typeface="Cambria Math" panose="02040503050406030204" pitchFamily="18" charset="0"/>
                      </a:rPr>
                      <m:t>𝒙</m:t>
                    </m:r>
                    <m:r>
                      <a:rPr lang="en-US" altLang="zh-CN" sz="1600" b="1" i="1">
                        <a:solidFill>
                          <a:schemeClr val="bg1"/>
                        </a:solidFill>
                        <a:latin typeface="Cambria Math" panose="02040503050406030204" pitchFamily="18" charset="0"/>
                        <a:ea typeface="Cambria Math" panose="02040503050406030204" pitchFamily="18" charset="0"/>
                      </a:rPr>
                      <m:t>,</m:t>
                    </m:r>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𝒙</m:t>
                        </m:r>
                      </m:e>
                      <m:sup>
                        <m:r>
                          <a:rPr lang="en-US" altLang="zh-CN" sz="1600" b="1" i="1">
                            <a:solidFill>
                              <a:schemeClr val="bg1"/>
                            </a:solidFill>
                            <a:latin typeface="Cambria Math" panose="02040503050406030204" pitchFamily="18" charset="0"/>
                          </a:rPr>
                          <m:t>𝑻</m:t>
                        </m:r>
                      </m:sup>
                    </m:sSup>
                    <m:r>
                      <a:rPr lang="en-US" altLang="zh-CN" sz="1600" b="1" i="1">
                        <a:solidFill>
                          <a:schemeClr val="bg1"/>
                        </a:solidFill>
                        <a:latin typeface="Cambria Math" panose="02040503050406030204" pitchFamily="18" charset="0"/>
                      </a:rPr>
                      <m:t>𝑨𝒙</m:t>
                    </m:r>
                    <m:r>
                      <a:rPr lang="en-US" altLang="zh-CN" sz="1600" b="1" i="1">
                        <a:solidFill>
                          <a:schemeClr val="bg1"/>
                        </a:solidFill>
                        <a:latin typeface="Cambria Math" panose="02040503050406030204" pitchFamily="18" charset="0"/>
                        <a:ea typeface="Cambria Math" panose="02040503050406030204" pitchFamily="18" charset="0"/>
                      </a:rPr>
                      <m:t>≥</m:t>
                    </m:r>
                    <m:r>
                      <a:rPr lang="en-US" altLang="zh-CN" sz="1600" b="1" i="1">
                        <a:solidFill>
                          <a:schemeClr val="bg1"/>
                        </a:solidFill>
                        <a:latin typeface="Cambria Math" panose="02040503050406030204" pitchFamily="18" charset="0"/>
                        <a:ea typeface="Cambria Math" panose="02040503050406030204" pitchFamily="18" charset="0"/>
                      </a:rPr>
                      <m:t>𝟎</m:t>
                    </m:r>
                  </m:oMath>
                </a14:m>
                <a:endParaRPr lang="en-US" altLang="zh-CN" sz="1600" b="1" dirty="0">
                  <a:solidFill>
                    <a:schemeClr val="bg1"/>
                  </a:solidFill>
                  <a:latin typeface="Calibri" panose="020F0502020204030204" pitchFamily="34" charset="0"/>
                </a:endParaRPr>
              </a:p>
              <a:p>
                <a:pPr marL="285750" indent="-285750">
                  <a:buClr>
                    <a:srgbClr val="F9BD45"/>
                  </a:buClr>
                  <a:buSzPct val="150000"/>
                  <a:buFont typeface="Arial" panose="020B0604020202020204" pitchFamily="34" charset="0"/>
                  <a:buChar char="•"/>
                </a:pPr>
                <a:endParaRPr lang="en-US" altLang="ko-KR"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xmlns:a14="http://schemas.microsoft.com/office/drawing/2010/main" xmlns="" id="{5C40D9B9-81D3-4A7B-8D40-2E8238475FAC}"/>
                  </a:ext>
                </a:extLst>
              </p:cNvPr>
              <p:cNvSpPr txBox="1">
                <a:spLocks noRot="1" noChangeAspect="1" noMove="1" noResize="1" noEditPoints="1" noAdjustHandles="1" noChangeArrowheads="1" noChangeShapeType="1" noTextEdit="1"/>
              </p:cNvSpPr>
              <p:nvPr/>
            </p:nvSpPr>
            <p:spPr>
              <a:xfrm>
                <a:off x="794657" y="1312607"/>
                <a:ext cx="8926859" cy="4045210"/>
              </a:xfrm>
              <a:prstGeom prst="rect">
                <a:avLst/>
              </a:prstGeom>
              <a:blipFill rotWithShape="0">
                <a:blip r:embed="rId3"/>
                <a:stretch>
                  <a:fillRect l="-887" t="-10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5126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0771" y="2625882"/>
            <a:ext cx="4806261" cy="759293"/>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4513944" y="3516582"/>
            <a:ext cx="5375726" cy="58695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200" dirty="0">
                <a:effectLst/>
                <a:latin typeface="Calibri" panose="020F0502020204030204" pitchFamily="34" charset="0"/>
              </a:rPr>
              <a:t>概率论</a:t>
            </a:r>
            <a:endParaRPr lang="en-US" altLang="ko-KR" sz="3200" dirty="0">
              <a:effectLst/>
              <a:latin typeface="Calibri" panose="020F0502020204030204" pitchFamily="34" charset="0"/>
            </a:endParaRPr>
          </a:p>
        </p:txBody>
      </p:sp>
      <p:cxnSp>
        <p:nvCxnSpPr>
          <p:cNvPr id="5" name="Straight Connector 4"/>
          <p:cNvCxnSpPr/>
          <p:nvPr/>
        </p:nvCxnSpPr>
        <p:spPr>
          <a:xfrm>
            <a:off x="4590144" y="4132462"/>
            <a:ext cx="52233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4513944" y="2619717"/>
            <a:ext cx="774482" cy="77162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dirty="0">
                <a:effectLst/>
                <a:latin typeface="Calibri" panose="020F0502020204030204" pitchFamily="34" charset="0"/>
              </a:rPr>
              <a:t>0</a:t>
            </a:r>
            <a:r>
              <a:rPr lang="en-US" altLang="zh-CN" dirty="0">
                <a:effectLst/>
                <a:latin typeface="Calibri" panose="020F0502020204030204" pitchFamily="34" charset="0"/>
              </a:rPr>
              <a:t>2</a:t>
            </a:r>
            <a:endParaRPr lang="en-US" altLang="ko-KR" dirty="0">
              <a:effectLst/>
              <a:latin typeface="Calibri" panose="020F0502020204030204" pitchFamily="34" charset="0"/>
            </a:endParaRPr>
          </a:p>
        </p:txBody>
      </p:sp>
      <p:sp>
        <p:nvSpPr>
          <p:cNvPr id="8" name="Rectangle 3"/>
          <p:cNvSpPr txBox="1">
            <a:spLocks noChangeArrowheads="1"/>
          </p:cNvSpPr>
          <p:nvPr/>
        </p:nvSpPr>
        <p:spPr bwMode="auto">
          <a:xfrm>
            <a:off x="4536732" y="4300516"/>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2</a:t>
            </a:r>
            <a:r>
              <a:rPr lang="en-US" altLang="ko-KR" sz="1400" b="0" dirty="0">
                <a:solidFill>
                  <a:schemeClr val="bg1">
                    <a:lumMod val="95000"/>
                  </a:schemeClr>
                </a:solidFill>
                <a:effectLst/>
                <a:latin typeface="Calibri" panose="020F0502020204030204" pitchFamily="34" charset="0"/>
              </a:rPr>
              <a:t>-1. </a:t>
            </a:r>
            <a:r>
              <a:rPr lang="zh-CN" altLang="en-US" sz="1400" b="0" dirty="0">
                <a:solidFill>
                  <a:schemeClr val="bg1">
                    <a:lumMod val="95000"/>
                  </a:schemeClr>
                </a:solidFill>
                <a:effectLst/>
                <a:latin typeface="Calibri" panose="020F0502020204030204" pitchFamily="34" charset="0"/>
              </a:rPr>
              <a:t>随机变量和概率分布</a:t>
            </a:r>
            <a:endParaRPr lang="en-US" altLang="ko-KR" sz="1400" b="0" dirty="0">
              <a:solidFill>
                <a:schemeClr val="bg1">
                  <a:lumMod val="95000"/>
                </a:schemeClr>
              </a:solidFill>
              <a:effectLst/>
              <a:latin typeface="Calibri" panose="020F0502020204030204" pitchFamily="34" charset="0"/>
            </a:endParaRPr>
          </a:p>
        </p:txBody>
      </p:sp>
      <p:sp>
        <p:nvSpPr>
          <p:cNvPr id="10" name="Rectangle 3"/>
          <p:cNvSpPr txBox="1">
            <a:spLocks noChangeArrowheads="1"/>
          </p:cNvSpPr>
          <p:nvPr/>
        </p:nvSpPr>
        <p:spPr bwMode="auto">
          <a:xfrm>
            <a:off x="4536732" y="4619604"/>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2</a:t>
            </a:r>
            <a:r>
              <a:rPr lang="en-US" altLang="ko-KR" sz="1400" b="0" dirty="0">
                <a:solidFill>
                  <a:schemeClr val="bg1">
                    <a:lumMod val="95000"/>
                  </a:schemeClr>
                </a:solidFill>
                <a:effectLst/>
                <a:latin typeface="Calibri" panose="020F0502020204030204" pitchFamily="34" charset="0"/>
              </a:rPr>
              <a:t>-2. </a:t>
            </a:r>
            <a:r>
              <a:rPr lang="zh-CN" altLang="en-US" sz="1400" b="0" dirty="0">
                <a:solidFill>
                  <a:schemeClr val="bg1">
                    <a:lumMod val="95000"/>
                  </a:schemeClr>
                </a:solidFill>
                <a:effectLst/>
                <a:latin typeface="Calibri" panose="020F0502020204030204" pitchFamily="34" charset="0"/>
              </a:rPr>
              <a:t>边缘概率和条件概率</a:t>
            </a:r>
            <a:endParaRPr lang="en-US" altLang="ko-KR" sz="1400" b="0" dirty="0">
              <a:solidFill>
                <a:schemeClr val="bg1">
                  <a:lumMod val="95000"/>
                </a:schemeClr>
              </a:solidFill>
              <a:effectLst/>
              <a:latin typeface="Calibri" panose="020F0502020204030204" pitchFamily="34" charset="0"/>
            </a:endParaRPr>
          </a:p>
        </p:txBody>
      </p:sp>
      <p:sp>
        <p:nvSpPr>
          <p:cNvPr id="11" name="Rectangle 3"/>
          <p:cNvSpPr txBox="1">
            <a:spLocks noChangeArrowheads="1"/>
          </p:cNvSpPr>
          <p:nvPr/>
        </p:nvSpPr>
        <p:spPr bwMode="auto">
          <a:xfrm>
            <a:off x="4536732" y="4929166"/>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2</a:t>
            </a:r>
            <a:r>
              <a:rPr lang="en-US" altLang="ko-KR" sz="1400" b="0" dirty="0">
                <a:solidFill>
                  <a:schemeClr val="bg1">
                    <a:lumMod val="95000"/>
                  </a:schemeClr>
                </a:solidFill>
                <a:effectLst/>
                <a:latin typeface="Calibri" panose="020F0502020204030204" pitchFamily="34" charset="0"/>
              </a:rPr>
              <a:t>-3. </a:t>
            </a:r>
            <a:r>
              <a:rPr lang="zh-CN" altLang="en-US" sz="1400" b="0" dirty="0">
                <a:solidFill>
                  <a:schemeClr val="bg1">
                    <a:lumMod val="95000"/>
                  </a:schemeClr>
                </a:solidFill>
                <a:effectLst/>
                <a:latin typeface="Calibri" panose="020F0502020204030204" pitchFamily="34" charset="0"/>
              </a:rPr>
              <a:t>独立性和条件独立性</a:t>
            </a:r>
            <a:endParaRPr lang="en-US" altLang="ko-KR" sz="1400" b="0" dirty="0">
              <a:solidFill>
                <a:schemeClr val="bg1">
                  <a:lumMod val="95000"/>
                </a:schemeClr>
              </a:solidFill>
              <a:effectLst/>
              <a:latin typeface="Calibri" panose="020F0502020204030204" pitchFamily="34" charset="0"/>
            </a:endParaRPr>
          </a:p>
        </p:txBody>
      </p:sp>
      <p:sp>
        <p:nvSpPr>
          <p:cNvPr id="12" name="Rectangle 3">
            <a:extLst>
              <a:ext uri="{FF2B5EF4-FFF2-40B4-BE49-F238E27FC236}">
                <a16:creationId xmlns:a16="http://schemas.microsoft.com/office/drawing/2014/main" xmlns="" id="{52FE5106-BEF7-4653-9461-CD3C64984BCF}"/>
              </a:ext>
            </a:extLst>
          </p:cNvPr>
          <p:cNvSpPr txBox="1">
            <a:spLocks noChangeArrowheads="1"/>
          </p:cNvSpPr>
          <p:nvPr/>
        </p:nvSpPr>
        <p:spPr bwMode="auto">
          <a:xfrm>
            <a:off x="4536732" y="5238728"/>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2</a:t>
            </a:r>
            <a:r>
              <a:rPr lang="en-US" altLang="ko-KR" sz="1400" b="0" dirty="0">
                <a:solidFill>
                  <a:schemeClr val="bg1">
                    <a:lumMod val="95000"/>
                  </a:schemeClr>
                </a:solidFill>
                <a:effectLst/>
                <a:latin typeface="Calibri" panose="020F0502020204030204" pitchFamily="34" charset="0"/>
              </a:rPr>
              <a:t>-</a:t>
            </a:r>
            <a:r>
              <a:rPr lang="en-US" altLang="zh-CN" sz="1400" b="0" dirty="0">
                <a:solidFill>
                  <a:schemeClr val="bg1">
                    <a:lumMod val="95000"/>
                  </a:schemeClr>
                </a:solidFill>
                <a:effectLst/>
                <a:latin typeface="Calibri" panose="020F0502020204030204" pitchFamily="34" charset="0"/>
              </a:rPr>
              <a:t>4</a:t>
            </a:r>
            <a:r>
              <a:rPr lang="en-US" altLang="ko-KR" sz="1400" b="0" dirty="0">
                <a:solidFill>
                  <a:schemeClr val="bg1">
                    <a:lumMod val="95000"/>
                  </a:schemeClr>
                </a:solidFill>
                <a:effectLst/>
                <a:latin typeface="Calibri" panose="020F0502020204030204" pitchFamily="34" charset="0"/>
              </a:rPr>
              <a:t>. </a:t>
            </a:r>
            <a:r>
              <a:rPr lang="zh-CN" altLang="en-US" sz="1400" b="0" dirty="0">
                <a:solidFill>
                  <a:schemeClr val="bg1">
                    <a:lumMod val="95000"/>
                  </a:schemeClr>
                </a:solidFill>
                <a:effectLst/>
                <a:latin typeface="Calibri" panose="020F0502020204030204" pitchFamily="34" charset="0"/>
              </a:rPr>
              <a:t>常用概率分布</a:t>
            </a:r>
            <a:endParaRPr lang="en-US" altLang="ko-KR" sz="1400" b="0" dirty="0">
              <a:solidFill>
                <a:schemeClr val="bg1">
                  <a:lumMod val="95000"/>
                </a:schemeClr>
              </a:solidFill>
              <a:effectLst/>
              <a:latin typeface="Calibri" panose="020F0502020204030204" pitchFamily="34" charset="0"/>
            </a:endParaRPr>
          </a:p>
        </p:txBody>
      </p:sp>
    </p:spTree>
    <p:extLst>
      <p:ext uri="{BB962C8B-B14F-4D97-AF65-F5344CB8AC3E}">
        <p14:creationId xmlns:p14="http://schemas.microsoft.com/office/powerpoint/2010/main" val="558270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随机变量和概率分布</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296566"/>
                <a:ext cx="8926859" cy="4015138"/>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当研究对象</a:t>
                </a:r>
                <a:r>
                  <a:rPr lang="zh-CN" altLang="en-US" sz="1600" b="1" dirty="0" smtClean="0">
                    <a:solidFill>
                      <a:schemeClr val="bg1"/>
                    </a:solidFill>
                    <a:latin typeface="Calibri" panose="020F0502020204030204" pitchFamily="34" charset="0"/>
                  </a:rPr>
                  <a:t>是</a:t>
                </a:r>
                <a:r>
                  <a:rPr lang="zh-CN" altLang="en-US" sz="1600" b="1" dirty="0" smtClean="0">
                    <a:solidFill>
                      <a:srgbClr val="92D050"/>
                    </a:solidFill>
                    <a:latin typeface="Calibri" panose="020F0502020204030204" pitchFamily="34" charset="0"/>
                  </a:rPr>
                  <a:t>连续型</a:t>
                </a:r>
                <a:r>
                  <a:rPr lang="zh-CN" altLang="en-US" sz="1600" b="1" dirty="0" smtClean="0">
                    <a:solidFill>
                      <a:schemeClr val="bg1"/>
                    </a:solidFill>
                    <a:latin typeface="Calibri" panose="020F0502020204030204" pitchFamily="34" charset="0"/>
                  </a:rPr>
                  <a:t>随机</a:t>
                </a:r>
                <a:r>
                  <a:rPr lang="zh-CN" altLang="en-US" sz="1600" b="1" dirty="0">
                    <a:solidFill>
                      <a:schemeClr val="bg1"/>
                    </a:solidFill>
                    <a:latin typeface="Calibri" panose="020F0502020204030204" pitchFamily="34" charset="0"/>
                  </a:rPr>
                  <a:t>变量时，我们用</a:t>
                </a:r>
                <a:r>
                  <a:rPr lang="zh-CN" altLang="en-US" sz="1600" b="1" dirty="0">
                    <a:solidFill>
                      <a:srgbClr val="92D050"/>
                    </a:solidFill>
                    <a:latin typeface="Calibri" panose="020F0502020204030204" pitchFamily="34" charset="0"/>
                  </a:rPr>
                  <a:t>概率密度函数</a:t>
                </a:r>
                <a:r>
                  <a:rPr lang="zh-CN" altLang="en-US" sz="1600" b="1" dirty="0">
                    <a:solidFill>
                      <a:schemeClr val="bg1"/>
                    </a:solidFill>
                    <a:latin typeface="Calibri" panose="020F0502020204030204" pitchFamily="34" charset="0"/>
                  </a:rPr>
                  <a:t>描述它的概率分布。如果一个函数 </a:t>
                </a:r>
                <a14:m>
                  <m:oMath xmlns:m="http://schemas.openxmlformats.org/officeDocument/2006/math">
                    <m:r>
                      <a:rPr lang="en-US" altLang="zh-CN" sz="1600" b="1" i="1" smtClean="0">
                        <a:solidFill>
                          <a:schemeClr val="bg1"/>
                        </a:solidFill>
                        <a:latin typeface="Cambria Math" panose="02040503050406030204" pitchFamily="18" charset="0"/>
                      </a:rPr>
                      <m:t>𝒑</m:t>
                    </m:r>
                  </m:oMath>
                </a14:m>
                <a:r>
                  <a:rPr lang="zh-CN" altLang="en-US" sz="1600" b="1" dirty="0">
                    <a:solidFill>
                      <a:schemeClr val="bg1"/>
                    </a:solidFill>
                    <a:latin typeface="Calibri" panose="020F0502020204030204" pitchFamily="34" charset="0"/>
                  </a:rPr>
                  <a:t> 是概率密度函数，</a:t>
                </a:r>
                <a:r>
                  <a:rPr lang="zh-CN" altLang="en-US" sz="1600" b="1" dirty="0" smtClean="0">
                    <a:solidFill>
                      <a:schemeClr val="bg1"/>
                    </a:solidFill>
                    <a:latin typeface="Calibri" panose="020F0502020204030204" pitchFamily="34" charset="0"/>
                  </a:rPr>
                  <a:t>必须满足以下几</a:t>
                </a:r>
                <a:r>
                  <a:rPr lang="zh-CN" altLang="en-US" sz="1600" b="1" dirty="0">
                    <a:solidFill>
                      <a:schemeClr val="bg1"/>
                    </a:solidFill>
                    <a:latin typeface="Calibri" panose="020F0502020204030204" pitchFamily="34" charset="0"/>
                  </a:rPr>
                  <a:t>个条件：</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zh-CN" sz="1600" b="1" i="1">
                        <a:solidFill>
                          <a:schemeClr val="bg1"/>
                        </a:solidFill>
                        <a:latin typeface="Cambria Math" panose="02040503050406030204" pitchFamily="18" charset="0"/>
                      </a:rPr>
                      <m:t>𝒑</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的定义域必须是 </a:t>
                </a:r>
                <a14:m>
                  <m:oMath xmlns:m="http://schemas.openxmlformats.org/officeDocument/2006/math">
                    <m:r>
                      <a:rPr lang="en-US" altLang="zh-CN" sz="1600" b="1" i="1" smtClean="0">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所有可能状态的集合</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ko-KR" sz="1600" b="1" i="1">
                        <a:solidFill>
                          <a:schemeClr val="bg1"/>
                        </a:solidFill>
                        <a:latin typeface="Cambria Math" panose="02040503050406030204" pitchFamily="18" charset="0"/>
                        <a:ea typeface="Cambria Math" panose="02040503050406030204" pitchFamily="18" charset="0"/>
                      </a:rPr>
                      <m:t>∀</m:t>
                    </m:r>
                    <m:r>
                      <a:rPr lang="en-US" altLang="ko-KR" sz="1600" b="1" i="1">
                        <a:solidFill>
                          <a:schemeClr val="bg1"/>
                        </a:solidFill>
                        <a:latin typeface="Cambria Math" panose="02040503050406030204" pitchFamily="18" charset="0"/>
                        <a:ea typeface="Cambria Math" panose="02040503050406030204" pitchFamily="18" charset="0"/>
                      </a:rPr>
                      <m:t>𝒙</m:t>
                    </m:r>
                    <m:r>
                      <a:rPr lang="en-US" altLang="ko-KR" sz="1600" b="1" i="1">
                        <a:solidFill>
                          <a:schemeClr val="bg1"/>
                        </a:solidFill>
                        <a:latin typeface="Cambria Math" panose="02040503050406030204" pitchFamily="18" charset="0"/>
                        <a:ea typeface="Cambria Math" panose="02040503050406030204" pitchFamily="18" charset="0"/>
                      </a:rPr>
                      <m:t>∈</m:t>
                    </m:r>
                    <m:r>
                      <a:rPr lang="en-US" altLang="ko-KR" sz="1600" b="1" i="1">
                        <a:solidFill>
                          <a:schemeClr val="bg1"/>
                        </a:solidFill>
                        <a:latin typeface="Cambria Math" panose="02040503050406030204" pitchFamily="18" charset="0"/>
                        <a:ea typeface="Cambria Math" panose="02040503050406030204" pitchFamily="18" charset="0"/>
                      </a:rPr>
                      <m:t>𝑿</m:t>
                    </m:r>
                    <m:r>
                      <a:rPr lang="en-US" altLang="ko-KR" sz="1600" b="1" i="1">
                        <a:solidFill>
                          <a:schemeClr val="bg1"/>
                        </a:solidFill>
                        <a:latin typeface="Cambria Math" panose="02040503050406030204" pitchFamily="18" charset="0"/>
                        <a:ea typeface="Cambria Math" panose="02040503050406030204" pitchFamily="18" charset="0"/>
                      </a:rPr>
                      <m:t>, </m:t>
                    </m:r>
                    <m:r>
                      <a:rPr lang="en-US" altLang="ko-KR" sz="1600" b="1" i="1">
                        <a:solidFill>
                          <a:schemeClr val="bg1"/>
                        </a:solidFill>
                        <a:latin typeface="Cambria Math" panose="02040503050406030204" pitchFamily="18" charset="0"/>
                        <a:ea typeface="Cambria Math" panose="02040503050406030204" pitchFamily="18" charset="0"/>
                      </a:rPr>
                      <m:t>𝟎</m:t>
                    </m:r>
                    <m:r>
                      <a:rPr lang="en-US" altLang="ko-KR" sz="1600" b="1" i="1">
                        <a:solidFill>
                          <a:schemeClr val="bg1"/>
                        </a:solidFill>
                        <a:latin typeface="Cambria Math" panose="02040503050406030204" pitchFamily="18" charset="0"/>
                        <a:ea typeface="Cambria Math" panose="02040503050406030204" pitchFamily="18" charset="0"/>
                      </a:rPr>
                      <m:t>≤</m:t>
                    </m:r>
                    <m:r>
                      <a:rPr lang="en-US" altLang="ko-KR" sz="1600" b="1" i="1" smtClean="0">
                        <a:solidFill>
                          <a:schemeClr val="bg1"/>
                        </a:solidFill>
                        <a:latin typeface="Cambria Math" panose="02040503050406030204" pitchFamily="18" charset="0"/>
                        <a:ea typeface="Cambria Math" panose="02040503050406030204" pitchFamily="18" charset="0"/>
                      </a:rPr>
                      <m:t>𝒑</m:t>
                    </m:r>
                    <m:r>
                      <a:rPr lang="en-US" altLang="ko-KR" sz="1600" b="1" i="1">
                        <a:solidFill>
                          <a:schemeClr val="bg1"/>
                        </a:solidFill>
                        <a:latin typeface="Cambria Math" panose="02040503050406030204" pitchFamily="18" charset="0"/>
                        <a:ea typeface="Cambria Math" panose="02040503050406030204" pitchFamily="18" charset="0"/>
                      </a:rPr>
                      <m:t>(</m:t>
                    </m:r>
                    <m:r>
                      <a:rPr lang="en-US" altLang="ko-KR" sz="1600" b="1" i="1">
                        <a:solidFill>
                          <a:schemeClr val="bg1"/>
                        </a:solidFill>
                        <a:latin typeface="Cambria Math" panose="02040503050406030204" pitchFamily="18" charset="0"/>
                        <a:ea typeface="Cambria Math" panose="02040503050406030204" pitchFamily="18" charset="0"/>
                      </a:rPr>
                      <m:t>𝒙</m:t>
                    </m:r>
                    <m:r>
                      <a:rPr lang="en-US" altLang="ko-KR" sz="1600" b="1" i="1">
                        <a:solidFill>
                          <a:schemeClr val="bg1"/>
                        </a:solidFill>
                        <a:latin typeface="Cambria Math" panose="02040503050406030204" pitchFamily="18" charset="0"/>
                        <a:ea typeface="Cambria Math" panose="02040503050406030204" pitchFamily="18" charset="0"/>
                      </a:rPr>
                      <m:t>)，</m:t>
                    </m:r>
                  </m:oMath>
                </a14:m>
                <a:r>
                  <a:rPr lang="zh-CN" altLang="en-US" sz="1600" b="1" dirty="0">
                    <a:solidFill>
                      <a:schemeClr val="bg1"/>
                    </a:solidFill>
                    <a:latin typeface="Calibri" panose="020F0502020204030204" pitchFamily="34" charset="0"/>
                  </a:rPr>
                  <a:t>注意，这里并不要求 </a:t>
                </a:r>
                <a14:m>
                  <m:oMath xmlns:m="http://schemas.openxmlformats.org/officeDocument/2006/math">
                    <m:r>
                      <a:rPr lang="en-US" altLang="zh-CN" sz="1600" b="1" i="1" smtClean="0">
                        <a:solidFill>
                          <a:schemeClr val="bg1"/>
                        </a:solidFill>
                        <a:latin typeface="Cambria Math" panose="02040503050406030204" pitchFamily="18" charset="0"/>
                      </a:rPr>
                      <m:t>𝒑</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𝟏</m:t>
                    </m:r>
                  </m:oMath>
                </a14:m>
                <a:endParaRPr lang="en-US" altLang="ko-KR"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nary>
                      <m:naryPr>
                        <m:limLoc m:val="undOvr"/>
                        <m:subHide m:val="on"/>
                        <m:supHide m:val="on"/>
                        <m:ctrlPr>
                          <a:rPr lang="en-US" altLang="ko-KR" sz="1600" b="1" i="1" smtClean="0">
                            <a:solidFill>
                              <a:schemeClr val="bg1"/>
                            </a:solidFill>
                            <a:latin typeface="Cambria Math" charset="0"/>
                          </a:rPr>
                        </m:ctrlPr>
                      </m:naryPr>
                      <m:sub/>
                      <m:sup/>
                      <m:e>
                        <m:r>
                          <a:rPr lang="en-US" altLang="ko-KR" sz="1600" b="1" i="1" smtClean="0">
                            <a:solidFill>
                              <a:schemeClr val="bg1"/>
                            </a:solidFill>
                            <a:latin typeface="Cambria Math" panose="02040503050406030204" pitchFamily="18" charset="0"/>
                          </a:rPr>
                          <m:t>𝒑</m:t>
                        </m:r>
                        <m:d>
                          <m:dPr>
                            <m:ctrlPr>
                              <a:rPr lang="en-US" altLang="ko-KR" sz="1600" b="1" i="1" smtClean="0">
                                <a:solidFill>
                                  <a:schemeClr val="bg1"/>
                                </a:solidFill>
                                <a:latin typeface="Cambria Math" charset="0"/>
                              </a:rPr>
                            </m:ctrlPr>
                          </m:dPr>
                          <m:e>
                            <m:r>
                              <a:rPr lang="en-US" altLang="ko-KR" sz="1600" b="1" i="1" smtClean="0">
                                <a:solidFill>
                                  <a:schemeClr val="bg1"/>
                                </a:solidFill>
                                <a:latin typeface="Cambria Math" panose="02040503050406030204" pitchFamily="18" charset="0"/>
                              </a:rPr>
                              <m:t>𝒙</m:t>
                            </m:r>
                          </m:e>
                        </m:d>
                        <m:r>
                          <a:rPr lang="en-US" altLang="ko-KR" sz="1600" b="1" i="1" smtClean="0">
                            <a:solidFill>
                              <a:schemeClr val="bg1"/>
                            </a:solidFill>
                            <a:latin typeface="Cambria Math" panose="02040503050406030204" pitchFamily="18" charset="0"/>
                          </a:rPr>
                          <m:t>𝒅𝒙</m:t>
                        </m:r>
                        <m:r>
                          <a:rPr lang="en-US" altLang="ko-KR" sz="1600" b="1" i="1" smtClean="0">
                            <a:solidFill>
                              <a:schemeClr val="bg1"/>
                            </a:solidFill>
                            <a:latin typeface="Cambria Math" panose="02040503050406030204" pitchFamily="18" charset="0"/>
                          </a:rPr>
                          <m:t>=</m:t>
                        </m:r>
                        <m:r>
                          <a:rPr lang="en-US" altLang="ko-KR" sz="1600" b="1" i="1" smtClean="0">
                            <a:solidFill>
                              <a:schemeClr val="bg1"/>
                            </a:solidFill>
                            <a:latin typeface="Cambria Math" panose="02040503050406030204" pitchFamily="18" charset="0"/>
                          </a:rPr>
                          <m:t>𝟏</m:t>
                        </m:r>
                      </m:e>
                    </m:nary>
                  </m:oMath>
                </a14:m>
                <a:endParaRPr lang="en-US" altLang="ko-KR"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概率密度函数 </a:t>
                </a:r>
                <a14:m>
                  <m:oMath xmlns:m="http://schemas.openxmlformats.org/officeDocument/2006/math">
                    <m:r>
                      <a:rPr lang="en-US" altLang="ko-KR" sz="1600" b="1" i="1">
                        <a:solidFill>
                          <a:schemeClr val="bg1"/>
                        </a:solidFill>
                        <a:latin typeface="Cambria Math" panose="02040503050406030204" pitchFamily="18" charset="0"/>
                        <a:ea typeface="Cambria Math" panose="02040503050406030204" pitchFamily="18" charset="0"/>
                      </a:rPr>
                      <m:t>𝒑</m:t>
                    </m:r>
                    <m:r>
                      <a:rPr lang="en-US" altLang="ko-KR" sz="1600" b="1" i="1">
                        <a:solidFill>
                          <a:schemeClr val="bg1"/>
                        </a:solidFill>
                        <a:latin typeface="Cambria Math" panose="02040503050406030204" pitchFamily="18" charset="0"/>
                        <a:ea typeface="Cambria Math" panose="02040503050406030204" pitchFamily="18" charset="0"/>
                      </a:rPr>
                      <m:t>(</m:t>
                    </m:r>
                    <m:r>
                      <a:rPr lang="en-US" altLang="ko-KR" sz="1600" b="1" i="1">
                        <a:solidFill>
                          <a:schemeClr val="bg1"/>
                        </a:solidFill>
                        <a:latin typeface="Cambria Math" panose="02040503050406030204" pitchFamily="18" charset="0"/>
                        <a:ea typeface="Cambria Math" panose="02040503050406030204" pitchFamily="18" charset="0"/>
                      </a:rPr>
                      <m:t>𝒙</m:t>
                    </m:r>
                    <m:r>
                      <a:rPr lang="en-US" altLang="ko-KR" sz="1600" b="1" i="1">
                        <a:solidFill>
                          <a:schemeClr val="bg1"/>
                        </a:solidFill>
                        <a:latin typeface="Cambria Math" panose="02040503050406030204" pitchFamily="18" charset="0"/>
                        <a:ea typeface="Cambria Math" panose="02040503050406030204" pitchFamily="18" charset="0"/>
                      </a:rPr>
                      <m:t>)</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并没有直接对待定的状态给出概率，相对的，它给出了落在面积为 </a:t>
                </a:r>
                <a14:m>
                  <m:oMath xmlns:m="http://schemas.openxmlformats.org/officeDocument/2006/math">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𝜹</m:t>
                        </m:r>
                      </m:e>
                      <m:sub>
                        <m:r>
                          <a:rPr lang="en-US" altLang="zh-CN" sz="1600" b="1" i="1" smtClean="0">
                            <a:solidFill>
                              <a:schemeClr val="bg1"/>
                            </a:solidFill>
                            <a:latin typeface="Cambria Math" panose="02040503050406030204" pitchFamily="18" charset="0"/>
                          </a:rPr>
                          <m:t>𝒙</m:t>
                        </m:r>
                      </m:sub>
                    </m:sSub>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的无限小的区域内的概率为 </a:t>
                </a:r>
                <a14:m>
                  <m:oMath xmlns:m="http://schemas.openxmlformats.org/officeDocument/2006/math">
                    <m:r>
                      <a:rPr lang="en-US" altLang="zh-CN" sz="1600" b="1" i="1" smtClean="0">
                        <a:solidFill>
                          <a:schemeClr val="bg1"/>
                        </a:solidFill>
                        <a:latin typeface="Cambria Math" panose="02040503050406030204" pitchFamily="18" charset="0"/>
                      </a:rPr>
                      <m:t>𝒑</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sSub>
                      <m:sSubPr>
                        <m:ctrlPr>
                          <a:rPr lang="en-US" altLang="zh-CN" sz="1600" b="1" i="1">
                            <a:solidFill>
                              <a:schemeClr val="bg1"/>
                            </a:solidFill>
                            <a:latin typeface="Cambria Math" charset="0"/>
                          </a:rPr>
                        </m:ctrlPr>
                      </m:sSubPr>
                      <m:e>
                        <m:r>
                          <a:rPr lang="zh-CN" altLang="en-US" sz="1600" b="1" i="1">
                            <a:solidFill>
                              <a:schemeClr val="bg1"/>
                            </a:solidFill>
                            <a:latin typeface="Cambria Math" panose="02040503050406030204" pitchFamily="18" charset="0"/>
                          </a:rPr>
                          <m:t>𝜹</m:t>
                        </m:r>
                      </m:e>
                      <m:sub>
                        <m:r>
                          <a:rPr lang="en-US" altLang="zh-CN" sz="1600" b="1" i="1">
                            <a:solidFill>
                              <a:schemeClr val="bg1"/>
                            </a:solidFill>
                            <a:latin typeface="Cambria Math" panose="02040503050406030204" pitchFamily="18" charset="0"/>
                          </a:rPr>
                          <m:t>𝒙</m:t>
                        </m:r>
                      </m:sub>
                    </m:sSub>
                  </m:oMath>
                </a14:m>
                <a:endParaRPr lang="en-US" altLang="ko-KR"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可以通过对</a:t>
                </a:r>
                <a14:m>
                  <m:oMath xmlns:m="http://schemas.openxmlformats.org/officeDocument/2006/math">
                    <m:r>
                      <a:rPr lang="en-US" altLang="zh-CN" sz="1600" b="1" i="0" dirty="0" smtClean="0">
                        <a:solidFill>
                          <a:schemeClr val="bg1"/>
                        </a:solidFill>
                        <a:latin typeface="Cambria Math" panose="02040503050406030204" pitchFamily="18" charset="0"/>
                      </a:rPr>
                      <m:t> </m:t>
                    </m:r>
                    <m:r>
                      <a:rPr lang="en-US" altLang="ko-KR" sz="1600" b="1" i="1">
                        <a:solidFill>
                          <a:schemeClr val="bg1"/>
                        </a:solidFill>
                        <a:latin typeface="Cambria Math" panose="02040503050406030204" pitchFamily="18" charset="0"/>
                        <a:ea typeface="Cambria Math" panose="02040503050406030204" pitchFamily="18" charset="0"/>
                      </a:rPr>
                      <m:t>𝒑</m:t>
                    </m:r>
                    <m:r>
                      <a:rPr lang="en-US" altLang="ko-KR" sz="1600" b="1" i="1">
                        <a:solidFill>
                          <a:schemeClr val="bg1"/>
                        </a:solidFill>
                        <a:latin typeface="Cambria Math" panose="02040503050406030204" pitchFamily="18" charset="0"/>
                        <a:ea typeface="Cambria Math" panose="02040503050406030204" pitchFamily="18" charset="0"/>
                      </a:rPr>
                      <m:t>(</m:t>
                    </m:r>
                    <m:r>
                      <a:rPr lang="en-US" altLang="ko-KR" sz="1600" b="1" i="1">
                        <a:solidFill>
                          <a:schemeClr val="bg1"/>
                        </a:solidFill>
                        <a:latin typeface="Cambria Math" panose="02040503050406030204" pitchFamily="18" charset="0"/>
                        <a:ea typeface="Cambria Math" panose="02040503050406030204" pitchFamily="18" charset="0"/>
                      </a:rPr>
                      <m:t>𝒙</m:t>
                    </m:r>
                    <m:r>
                      <a:rPr lang="en-US" altLang="ko-KR" sz="1600" b="1" i="1">
                        <a:solidFill>
                          <a:schemeClr val="bg1"/>
                        </a:solidFill>
                        <a:latin typeface="Cambria Math" panose="02040503050406030204" pitchFamily="18" charset="0"/>
                        <a:ea typeface="Cambria Math" panose="02040503050406030204" pitchFamily="18" charset="0"/>
                      </a:rPr>
                      <m:t>)</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求积分来获得点集的真实概率，以单变量为例，</a:t>
                </a:r>
                <a:r>
                  <a:rPr lang="en-US" altLang="ko-KR" sz="1600" b="1" dirty="0">
                    <a:solidFill>
                      <a:schemeClr val="bg1"/>
                    </a:solidFill>
                    <a:ea typeface="Cambria Math" panose="02040503050406030204" pitchFamily="18" charset="0"/>
                  </a:rPr>
                  <a:t> </a:t>
                </a:r>
                <a14:m>
                  <m:oMath xmlns:m="http://schemas.openxmlformats.org/officeDocument/2006/math">
                    <m:r>
                      <a:rPr lang="en-US" altLang="ko-KR" sz="1600" b="1" i="1">
                        <a:solidFill>
                          <a:schemeClr val="bg1"/>
                        </a:solidFill>
                        <a:latin typeface="Cambria Math" panose="02040503050406030204" pitchFamily="18" charset="0"/>
                        <a:ea typeface="Cambria Math" panose="02040503050406030204" pitchFamily="18" charset="0"/>
                      </a:rPr>
                      <m:t>𝒙</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落在区间 </a:t>
                </a:r>
                <a14:m>
                  <m:oMath xmlns:m="http://schemas.openxmlformats.org/officeDocument/2006/math">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𝒂</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𝒃</m:t>
                    </m:r>
                    <m:r>
                      <a:rPr lang="en-US" altLang="zh-CN" sz="1600" b="1" i="1" smtClean="0">
                        <a:solidFill>
                          <a:schemeClr val="bg1"/>
                        </a:solidFill>
                        <a:latin typeface="Cambria Math" panose="02040503050406030204" pitchFamily="18" charset="0"/>
                      </a:rPr>
                      <m:t>]</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的概率是：</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nary>
                        <m:naryPr>
                          <m:ctrlPr>
                            <a:rPr lang="en-US" altLang="ko-KR" sz="1600" b="1" i="1" smtClean="0">
                              <a:solidFill>
                                <a:schemeClr val="bg1"/>
                              </a:solidFill>
                              <a:latin typeface="Cambria Math" charset="0"/>
                            </a:rPr>
                          </m:ctrlPr>
                        </m:naryPr>
                        <m:sub>
                          <m:r>
                            <m:rPr>
                              <m:brk m:alnAt="23"/>
                            </m:rPr>
                            <a:rPr lang="en-US" altLang="ko-KR" sz="1600" b="1" i="1" smtClean="0">
                              <a:solidFill>
                                <a:schemeClr val="bg1"/>
                              </a:solidFill>
                              <a:latin typeface="Cambria Math" panose="02040503050406030204" pitchFamily="18" charset="0"/>
                            </a:rPr>
                            <m:t>[</m:t>
                          </m:r>
                          <m:r>
                            <a:rPr lang="en-US" altLang="ko-KR" sz="1600" b="1" i="1" smtClean="0">
                              <a:solidFill>
                                <a:schemeClr val="bg1"/>
                              </a:solidFill>
                              <a:latin typeface="Cambria Math" panose="02040503050406030204" pitchFamily="18" charset="0"/>
                            </a:rPr>
                            <m:t>𝒂</m:t>
                          </m:r>
                          <m:r>
                            <a:rPr lang="en-US" altLang="ko-KR" sz="1600" b="1" i="1" smtClean="0">
                              <a:solidFill>
                                <a:schemeClr val="bg1"/>
                              </a:solidFill>
                              <a:latin typeface="Cambria Math" panose="02040503050406030204" pitchFamily="18" charset="0"/>
                            </a:rPr>
                            <m:t>,</m:t>
                          </m:r>
                          <m:r>
                            <a:rPr lang="en-US" altLang="ko-KR" sz="1600" b="1" i="1" smtClean="0">
                              <a:solidFill>
                                <a:schemeClr val="bg1"/>
                              </a:solidFill>
                              <a:latin typeface="Cambria Math" panose="02040503050406030204" pitchFamily="18" charset="0"/>
                            </a:rPr>
                            <m:t>𝒃</m:t>
                          </m:r>
                          <m:r>
                            <a:rPr lang="en-US" altLang="ko-KR" sz="1600" b="1" i="1" smtClean="0">
                              <a:solidFill>
                                <a:schemeClr val="bg1"/>
                              </a:solidFill>
                              <a:latin typeface="Cambria Math" panose="02040503050406030204" pitchFamily="18" charset="0"/>
                            </a:rPr>
                            <m:t>]</m:t>
                          </m:r>
                        </m:sub>
                        <m:sup/>
                        <m:e>
                          <m:r>
                            <a:rPr lang="en-US" altLang="ko-KR" sz="1600" b="1" i="1" smtClean="0">
                              <a:solidFill>
                                <a:schemeClr val="bg1"/>
                              </a:solidFill>
                              <a:latin typeface="Cambria Math" panose="02040503050406030204" pitchFamily="18" charset="0"/>
                            </a:rPr>
                            <m:t>𝒑</m:t>
                          </m:r>
                          <m:d>
                            <m:dPr>
                              <m:ctrlPr>
                                <a:rPr lang="en-US" altLang="ko-KR" sz="1600" b="1" i="1" smtClean="0">
                                  <a:solidFill>
                                    <a:schemeClr val="bg1"/>
                                  </a:solidFill>
                                  <a:latin typeface="Cambria Math" charset="0"/>
                                </a:rPr>
                              </m:ctrlPr>
                            </m:dPr>
                            <m:e>
                              <m:r>
                                <a:rPr lang="en-US" altLang="ko-KR" sz="1600" b="1" i="1" smtClean="0">
                                  <a:solidFill>
                                    <a:schemeClr val="bg1"/>
                                  </a:solidFill>
                                  <a:latin typeface="Cambria Math" panose="02040503050406030204" pitchFamily="18" charset="0"/>
                                </a:rPr>
                                <m:t>𝒙</m:t>
                              </m:r>
                            </m:e>
                          </m:d>
                          <m:r>
                            <a:rPr lang="en-US" altLang="ko-KR" sz="1600" b="1" i="1" smtClean="0">
                              <a:solidFill>
                                <a:schemeClr val="bg1"/>
                              </a:solidFill>
                              <a:latin typeface="Cambria Math" panose="02040503050406030204" pitchFamily="18" charset="0"/>
                            </a:rPr>
                            <m:t>𝒅𝒙</m:t>
                          </m:r>
                        </m:e>
                      </m:nary>
                    </m:oMath>
                  </m:oMathPara>
                </a14:m>
                <a:endParaRPr lang="en-US" altLang="ko-KR"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xmlns:a14="http://schemas.microsoft.com/office/drawing/2010/main" xmlns="" id="{5C40D9B9-81D3-4A7B-8D40-2E8238475FAC}"/>
                  </a:ext>
                </a:extLst>
              </p:cNvPr>
              <p:cNvSpPr txBox="1">
                <a:spLocks noRot="1" noChangeAspect="1" noMove="1" noResize="1" noEditPoints="1" noAdjustHandles="1" noChangeArrowheads="1" noChangeShapeType="1" noTextEdit="1"/>
              </p:cNvSpPr>
              <p:nvPr/>
            </p:nvSpPr>
            <p:spPr>
              <a:xfrm>
                <a:off x="794657" y="1296566"/>
                <a:ext cx="8926859" cy="4015138"/>
              </a:xfrm>
              <a:prstGeom prst="rect">
                <a:avLst/>
              </a:prstGeom>
              <a:blipFill rotWithShape="0">
                <a:blip r:embed="rId3"/>
                <a:stretch>
                  <a:fillRect l="-887" t="-10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2445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随机变量和概率分布</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312607"/>
                <a:ext cx="8926859" cy="4116768"/>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rgbClr val="92D050"/>
                    </a:solidFill>
                    <a:latin typeface="Calibri" panose="020F0502020204030204" pitchFamily="34" charset="0"/>
                  </a:rPr>
                  <a:t>随机变量</a:t>
                </a:r>
                <a:r>
                  <a:rPr lang="zh-CN" altLang="en-US" sz="1600" b="1" dirty="0">
                    <a:solidFill>
                      <a:schemeClr val="bg1"/>
                    </a:solidFill>
                    <a:latin typeface="Calibri" panose="020F0502020204030204" pitchFamily="34" charset="0"/>
                  </a:rPr>
                  <a:t>是可以随机地取不同值的变量 </a:t>
                </a:r>
                <a14:m>
                  <m:oMath xmlns:m="http://schemas.openxmlformats.org/officeDocument/2006/math">
                    <m:r>
                      <a:rPr lang="en-US" altLang="zh-CN" sz="1600" b="1" i="1" smtClean="0">
                        <a:solidFill>
                          <a:schemeClr val="bg1"/>
                        </a:solidFill>
                        <a:latin typeface="Cambria Math" panose="02040503050406030204" pitchFamily="18" charset="0"/>
                      </a:rPr>
                      <m:t>𝑿</m:t>
                    </m:r>
                    <m:r>
                      <a:rPr lang="zh-CN" altLang="en-US" sz="1600" b="1" i="1">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它的一个可能取值为 </a:t>
                </a:r>
                <a14:m>
                  <m:oMath xmlns:m="http://schemas.openxmlformats.org/officeDocument/2006/math">
                    <m:r>
                      <a:rPr lang="en-US" altLang="zh-CN" sz="1600" b="1" i="1" smtClean="0">
                        <a:solidFill>
                          <a:schemeClr val="bg1"/>
                        </a:solidFill>
                        <a:latin typeface="Cambria Math" panose="02040503050406030204" pitchFamily="18" charset="0"/>
                      </a:rPr>
                      <m:t>𝒙</m:t>
                    </m:r>
                  </m:oMath>
                </a14:m>
                <a:r>
                  <a:rPr lang="zh-CN" altLang="en-US" sz="1600" b="1" dirty="0">
                    <a:solidFill>
                      <a:schemeClr val="bg1"/>
                    </a:solidFill>
                    <a:latin typeface="Calibri" panose="020F0502020204030204" pitchFamily="34" charset="0"/>
                  </a:rPr>
                  <a:t>，就其本身而言，一个随机变量只是对可能的状态的描述，它必须伴随着一个</a:t>
                </a:r>
                <a:r>
                  <a:rPr lang="zh-CN" altLang="en-US" sz="1600" b="1" dirty="0">
                    <a:solidFill>
                      <a:srgbClr val="92D050"/>
                    </a:solidFill>
                    <a:latin typeface="Calibri" panose="020F0502020204030204" pitchFamily="34" charset="0"/>
                  </a:rPr>
                  <a:t>概率分布</a:t>
                </a:r>
                <a:r>
                  <a:rPr lang="zh-CN" altLang="en-US" sz="1600" b="1" dirty="0">
                    <a:solidFill>
                      <a:schemeClr val="bg1"/>
                    </a:solidFill>
                    <a:latin typeface="Calibri" panose="020F0502020204030204" pitchFamily="34" charset="0"/>
                  </a:rPr>
                  <a:t>来制定每个状态的可能性。</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随机变量可以是离散的或者连续的。</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rgbClr val="92D050"/>
                    </a:solidFill>
                    <a:latin typeface="Calibri" panose="020F0502020204030204" pitchFamily="34" charset="0"/>
                  </a:rPr>
                  <a:t>概率分布 </a:t>
                </a:r>
                <a:r>
                  <a:rPr lang="zh-CN" altLang="en-US" sz="1600" b="1" dirty="0">
                    <a:solidFill>
                      <a:schemeClr val="bg1"/>
                    </a:solidFill>
                    <a:latin typeface="Calibri" panose="020F0502020204030204" pitchFamily="34" charset="0"/>
                  </a:rPr>
                  <a:t>用来描述随机变量或一簇随机变量在每一个可能取到的状态的可能性大小。一般我们会先定义一个随机变量，然后用 </a:t>
                </a:r>
                <a14:m>
                  <m:oMath xmlns:m="http://schemas.openxmlformats.org/officeDocument/2006/math">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𝑷</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表示它遵循的分布。</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rgbClr val="92D050"/>
                    </a:solidFill>
                    <a:latin typeface="Calibri" panose="020F0502020204030204" pitchFamily="34" charset="0"/>
                  </a:rPr>
                  <a:t>离散型</a:t>
                </a:r>
                <a:r>
                  <a:rPr lang="zh-CN" altLang="en-US" sz="1600" b="1" dirty="0">
                    <a:solidFill>
                      <a:schemeClr val="bg1"/>
                    </a:solidFill>
                    <a:latin typeface="Calibri" panose="020F0502020204030204" pitchFamily="34" charset="0"/>
                  </a:rPr>
                  <a:t>变量的概率分布使用</a:t>
                </a:r>
                <a:r>
                  <a:rPr lang="zh-CN" altLang="en-US" sz="1600" b="1" dirty="0">
                    <a:solidFill>
                      <a:srgbClr val="92D050"/>
                    </a:solidFill>
                    <a:latin typeface="Calibri" panose="020F0502020204030204" pitchFamily="34" charset="0"/>
                  </a:rPr>
                  <a:t>概率质量函数</a:t>
                </a:r>
                <a:r>
                  <a:rPr lang="zh-CN" altLang="en-US" sz="1600" b="1" dirty="0">
                    <a:solidFill>
                      <a:schemeClr val="bg1"/>
                    </a:solidFill>
                    <a:latin typeface="Calibri" panose="020F0502020204030204" pitchFamily="34" charset="0"/>
                  </a:rPr>
                  <a:t>来描述，通常用大写字母 </a:t>
                </a:r>
                <a14:m>
                  <m:oMath xmlns:m="http://schemas.openxmlformats.org/officeDocument/2006/math">
                    <m:r>
                      <a:rPr lang="en-US" altLang="zh-CN" sz="1600" b="1" i="1" smtClean="0">
                        <a:solidFill>
                          <a:schemeClr val="bg1"/>
                        </a:solidFill>
                        <a:latin typeface="Cambria Math" panose="02040503050406030204" pitchFamily="18" charset="0"/>
                      </a:rPr>
                      <m:t>𝑷</m:t>
                    </m:r>
                  </m:oMath>
                </a14:m>
                <a:r>
                  <a:rPr lang="en-US" altLang="ko-KR" sz="1600" b="1" dirty="0">
                    <a:solidFill>
                      <a:srgbClr val="92D050"/>
                    </a:solidFill>
                    <a:latin typeface="Calibri" panose="020F0502020204030204" pitchFamily="34" charset="0"/>
                  </a:rPr>
                  <a:t> </a:t>
                </a:r>
                <a:r>
                  <a:rPr lang="zh-CN" altLang="en-US" sz="1600" b="1" dirty="0">
                    <a:solidFill>
                      <a:schemeClr val="bg1"/>
                    </a:solidFill>
                    <a:latin typeface="Calibri" panose="020F0502020204030204" pitchFamily="34" charset="0"/>
                  </a:rPr>
                  <a:t>表示，</a:t>
                </a:r>
                <a:r>
                  <a:rPr lang="en-US" altLang="zh-CN" sz="1600" b="1" dirty="0">
                    <a:solidFill>
                      <a:schemeClr val="bg1"/>
                    </a:solidFill>
                  </a:rPr>
                  <a:t> </a:t>
                </a:r>
                <a14:m>
                  <m:oMath xmlns:m="http://schemas.openxmlformats.org/officeDocument/2006/math">
                    <m:r>
                      <a:rPr lang="en-US" altLang="zh-CN" sz="1600" b="1" i="1">
                        <a:solidFill>
                          <a:schemeClr val="bg1"/>
                        </a:solidFill>
                        <a:latin typeface="Cambria Math" panose="02040503050406030204" pitchFamily="18" charset="0"/>
                      </a:rPr>
                      <m:t>𝑷</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需要满足的条件为：</a:t>
                </a:r>
                <a:endParaRPr lang="en-US" altLang="zh-CN" sz="1600" b="1" dirty="0">
                  <a:solidFill>
                    <a:schemeClr val="bg1"/>
                  </a:solidFill>
                  <a:latin typeface="Calibri" panose="020F0502020204030204" pitchFamily="34" charset="0"/>
                </a:endParaRPr>
              </a:p>
              <a:p>
                <a:pPr marL="1200150" lvl="2"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zh-CN" sz="1600" b="1" i="1">
                        <a:solidFill>
                          <a:schemeClr val="bg1"/>
                        </a:solidFill>
                        <a:latin typeface="Cambria Math" panose="02040503050406030204" pitchFamily="18" charset="0"/>
                      </a:rPr>
                      <m:t>𝑷</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的定义域必须是 </a:t>
                </a:r>
                <a14:m>
                  <m:oMath xmlns:m="http://schemas.openxmlformats.org/officeDocument/2006/math">
                    <m:r>
                      <a:rPr lang="en-US" altLang="zh-CN" sz="1600" b="1" i="1">
                        <a:solidFill>
                          <a:schemeClr val="bg1"/>
                        </a:solidFill>
                        <a:latin typeface="Cambria Math" panose="02040503050406030204" pitchFamily="18" charset="0"/>
                      </a:rPr>
                      <m:t>𝒙</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所有可能状态的集合。</a:t>
                </a:r>
                <a:endParaRPr lang="en-US" altLang="zh-CN" sz="1600" b="1" dirty="0">
                  <a:solidFill>
                    <a:schemeClr val="bg1"/>
                  </a:solidFill>
                  <a:latin typeface="Calibri" panose="020F0502020204030204" pitchFamily="34" charset="0"/>
                </a:endParaRPr>
              </a:p>
              <a:p>
                <a:pPr marL="1200150" lvl="2"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ko-KR" sz="1600" b="1" i="1" smtClean="0">
                        <a:solidFill>
                          <a:schemeClr val="bg1"/>
                        </a:solidFill>
                        <a:latin typeface="Cambria Math" panose="02040503050406030204" pitchFamily="18" charset="0"/>
                        <a:ea typeface="Cambria Math" panose="02040503050406030204" pitchFamily="18" charset="0"/>
                      </a:rPr>
                      <m:t>∀</m:t>
                    </m:r>
                    <m:r>
                      <a:rPr lang="en-US" altLang="ko-KR" sz="1600" b="1" i="1" smtClean="0">
                        <a:solidFill>
                          <a:schemeClr val="bg1"/>
                        </a:solidFill>
                        <a:latin typeface="Cambria Math" panose="02040503050406030204" pitchFamily="18" charset="0"/>
                        <a:ea typeface="Cambria Math" panose="02040503050406030204" pitchFamily="18" charset="0"/>
                      </a:rPr>
                      <m:t>𝒙</m:t>
                    </m:r>
                    <m:r>
                      <a:rPr lang="en-US" altLang="ko-KR" sz="1600" b="1" i="1" smtClean="0">
                        <a:solidFill>
                          <a:schemeClr val="bg1"/>
                        </a:solidFill>
                        <a:latin typeface="Cambria Math" panose="02040503050406030204" pitchFamily="18" charset="0"/>
                        <a:ea typeface="Cambria Math" panose="02040503050406030204" pitchFamily="18" charset="0"/>
                      </a:rPr>
                      <m:t>∈</m:t>
                    </m:r>
                    <m:r>
                      <a:rPr lang="en-US" altLang="ko-KR" sz="1600" b="1" i="1" smtClean="0">
                        <a:solidFill>
                          <a:schemeClr val="bg1"/>
                        </a:solidFill>
                        <a:latin typeface="Cambria Math" panose="02040503050406030204" pitchFamily="18" charset="0"/>
                        <a:ea typeface="Cambria Math" panose="02040503050406030204" pitchFamily="18" charset="0"/>
                      </a:rPr>
                      <m:t>𝑿</m:t>
                    </m:r>
                    <m:r>
                      <a:rPr lang="en-US" altLang="ko-KR" sz="1600" b="1" i="1" smtClean="0">
                        <a:solidFill>
                          <a:schemeClr val="bg1"/>
                        </a:solidFill>
                        <a:latin typeface="Cambria Math" panose="02040503050406030204" pitchFamily="18" charset="0"/>
                        <a:ea typeface="Cambria Math" panose="02040503050406030204" pitchFamily="18" charset="0"/>
                      </a:rPr>
                      <m:t>, </m:t>
                    </m:r>
                    <m:r>
                      <a:rPr lang="en-US" altLang="ko-KR" sz="1600" b="1" i="1" smtClean="0">
                        <a:solidFill>
                          <a:schemeClr val="bg1"/>
                        </a:solidFill>
                        <a:latin typeface="Cambria Math" panose="02040503050406030204" pitchFamily="18" charset="0"/>
                        <a:ea typeface="Cambria Math" panose="02040503050406030204" pitchFamily="18" charset="0"/>
                      </a:rPr>
                      <m:t>𝟎</m:t>
                    </m:r>
                    <m:r>
                      <a:rPr lang="en-US" altLang="ko-KR" sz="1600" b="1" i="1" smtClean="0">
                        <a:solidFill>
                          <a:schemeClr val="bg1"/>
                        </a:solidFill>
                        <a:latin typeface="Cambria Math" panose="02040503050406030204" pitchFamily="18" charset="0"/>
                        <a:ea typeface="Cambria Math" panose="02040503050406030204" pitchFamily="18" charset="0"/>
                      </a:rPr>
                      <m:t>≤</m:t>
                    </m:r>
                    <m:r>
                      <a:rPr lang="en-US" altLang="ko-KR" sz="1600" b="1" i="1" smtClean="0">
                        <a:solidFill>
                          <a:schemeClr val="bg1"/>
                        </a:solidFill>
                        <a:latin typeface="Cambria Math" panose="02040503050406030204" pitchFamily="18" charset="0"/>
                        <a:ea typeface="Cambria Math" panose="02040503050406030204" pitchFamily="18" charset="0"/>
                      </a:rPr>
                      <m:t>𝑷</m:t>
                    </m:r>
                    <m:r>
                      <a:rPr lang="en-US" altLang="ko-KR" sz="1600" b="1" i="1" smtClean="0">
                        <a:solidFill>
                          <a:schemeClr val="bg1"/>
                        </a:solidFill>
                        <a:latin typeface="Cambria Math" panose="02040503050406030204" pitchFamily="18" charset="0"/>
                        <a:ea typeface="Cambria Math" panose="02040503050406030204" pitchFamily="18" charset="0"/>
                      </a:rPr>
                      <m:t>(</m:t>
                    </m:r>
                    <m:r>
                      <a:rPr lang="en-US" altLang="ko-KR" sz="1600" b="1" i="1" smtClean="0">
                        <a:solidFill>
                          <a:schemeClr val="bg1"/>
                        </a:solidFill>
                        <a:latin typeface="Cambria Math" panose="02040503050406030204" pitchFamily="18" charset="0"/>
                        <a:ea typeface="Cambria Math" panose="02040503050406030204" pitchFamily="18" charset="0"/>
                      </a:rPr>
                      <m:t>𝒙</m:t>
                    </m:r>
                    <m:r>
                      <a:rPr lang="en-US" altLang="ko-KR" sz="1600" b="1" i="1" smtClean="0">
                        <a:solidFill>
                          <a:schemeClr val="bg1"/>
                        </a:solidFill>
                        <a:latin typeface="Cambria Math" panose="02040503050406030204" pitchFamily="18" charset="0"/>
                        <a:ea typeface="Cambria Math" panose="02040503050406030204" pitchFamily="18" charset="0"/>
                      </a:rPr>
                      <m:t>)≤</m:t>
                    </m:r>
                    <m:r>
                      <a:rPr lang="en-US" altLang="ko-KR" sz="1600" b="1" i="1" smtClean="0">
                        <a:solidFill>
                          <a:schemeClr val="bg1"/>
                        </a:solidFill>
                        <a:latin typeface="Cambria Math" panose="02040503050406030204" pitchFamily="18" charset="0"/>
                        <a:ea typeface="Cambria Math" panose="02040503050406030204" pitchFamily="18" charset="0"/>
                      </a:rPr>
                      <m:t>𝟏</m:t>
                    </m:r>
                  </m:oMath>
                </a14:m>
                <a:endParaRPr lang="en-US" altLang="ko-KR" sz="1600" b="1" dirty="0">
                  <a:solidFill>
                    <a:schemeClr val="bg1"/>
                  </a:solidFill>
                  <a:latin typeface="Calibri" panose="020F0502020204030204" pitchFamily="34" charset="0"/>
                </a:endParaRPr>
              </a:p>
              <a:p>
                <a:pPr marL="1200150" lvl="2" indent="-285750">
                  <a:lnSpc>
                    <a:spcPct val="150000"/>
                  </a:lnSpc>
                  <a:buClr>
                    <a:srgbClr val="F9BD45"/>
                  </a:buClr>
                  <a:buSzPct val="150000"/>
                  <a:buFont typeface="Arial" panose="020B0604020202020204" pitchFamily="34" charset="0"/>
                  <a:buChar char="•"/>
                </a:pPr>
                <a14:m>
                  <m:oMath xmlns:m="http://schemas.openxmlformats.org/officeDocument/2006/math">
                    <m:nary>
                      <m:naryPr>
                        <m:chr m:val="∑"/>
                        <m:supHide m:val="on"/>
                        <m:ctrlPr>
                          <a:rPr lang="en-US" altLang="ko-KR" sz="1600" b="1" i="1" smtClean="0">
                            <a:solidFill>
                              <a:schemeClr val="bg1"/>
                            </a:solidFill>
                            <a:latin typeface="Cambria Math" charset="0"/>
                          </a:rPr>
                        </m:ctrlPr>
                      </m:naryPr>
                      <m:sub>
                        <m:r>
                          <m:rPr>
                            <m:brk m:alnAt="7"/>
                          </m:rPr>
                          <a:rPr lang="en-US" altLang="ko-KR" sz="1600" b="1" i="1" smtClean="0">
                            <a:solidFill>
                              <a:schemeClr val="bg1"/>
                            </a:solidFill>
                            <a:latin typeface="Cambria Math" panose="02040503050406030204" pitchFamily="18" charset="0"/>
                          </a:rPr>
                          <m:t>𝒙</m:t>
                        </m:r>
                        <m:r>
                          <a:rPr lang="en-US" altLang="ko-KR" sz="1600" b="1" i="1" smtClean="0">
                            <a:solidFill>
                              <a:schemeClr val="bg1"/>
                            </a:solidFill>
                            <a:latin typeface="Cambria Math" panose="02040503050406030204" pitchFamily="18" charset="0"/>
                            <a:ea typeface="Cambria Math" panose="02040503050406030204" pitchFamily="18" charset="0"/>
                          </a:rPr>
                          <m:t>∈</m:t>
                        </m:r>
                        <m:r>
                          <a:rPr lang="en-US" altLang="ko-KR" sz="1600" b="1" i="1" smtClean="0">
                            <a:solidFill>
                              <a:schemeClr val="bg1"/>
                            </a:solidFill>
                            <a:latin typeface="Cambria Math" panose="02040503050406030204" pitchFamily="18" charset="0"/>
                            <a:ea typeface="Cambria Math" panose="02040503050406030204" pitchFamily="18" charset="0"/>
                          </a:rPr>
                          <m:t>𝑿</m:t>
                        </m:r>
                      </m:sub>
                      <m:sup/>
                      <m:e>
                        <m:r>
                          <a:rPr lang="en-US" altLang="ko-KR" sz="1600" b="1" i="1" smtClean="0">
                            <a:solidFill>
                              <a:schemeClr val="bg1"/>
                            </a:solidFill>
                            <a:latin typeface="Cambria Math" panose="02040503050406030204" pitchFamily="18" charset="0"/>
                          </a:rPr>
                          <m:t>𝑷</m:t>
                        </m:r>
                        <m:r>
                          <a:rPr lang="en-US" altLang="ko-KR" sz="1600" b="1" i="1" smtClean="0">
                            <a:solidFill>
                              <a:schemeClr val="bg1"/>
                            </a:solidFill>
                            <a:latin typeface="Cambria Math" panose="02040503050406030204" pitchFamily="18" charset="0"/>
                          </a:rPr>
                          <m:t>(</m:t>
                        </m:r>
                        <m:r>
                          <a:rPr lang="en-US" altLang="ko-KR" sz="1600" b="1" i="1" smtClean="0">
                            <a:solidFill>
                              <a:schemeClr val="bg1"/>
                            </a:solidFill>
                            <a:latin typeface="Cambria Math" panose="02040503050406030204" pitchFamily="18" charset="0"/>
                          </a:rPr>
                          <m:t>𝒙</m:t>
                        </m:r>
                        <m:r>
                          <a:rPr lang="en-US" altLang="ko-KR" sz="1600" b="1" i="1" smtClean="0">
                            <a:solidFill>
                              <a:schemeClr val="bg1"/>
                            </a:solidFill>
                            <a:latin typeface="Cambria Math" panose="02040503050406030204" pitchFamily="18" charset="0"/>
                          </a:rPr>
                          <m:t>)</m:t>
                        </m:r>
                      </m:e>
                    </m:nary>
                    <m:r>
                      <a:rPr lang="en-US" altLang="ko-KR" sz="1600" b="1" i="1" smtClean="0">
                        <a:solidFill>
                          <a:schemeClr val="bg1"/>
                        </a:solidFill>
                        <a:latin typeface="Cambria Math" panose="02040503050406030204" pitchFamily="18" charset="0"/>
                      </a:rPr>
                      <m:t>=</m:t>
                    </m:r>
                    <m:r>
                      <a:rPr lang="en-US" altLang="ko-KR" sz="1600" b="1" i="1" smtClean="0">
                        <a:solidFill>
                          <a:schemeClr val="bg1"/>
                        </a:solidFill>
                        <a:latin typeface="Cambria Math" panose="02040503050406030204" pitchFamily="18" charset="0"/>
                      </a:rPr>
                      <m:t>𝟏</m:t>
                    </m:r>
                  </m:oMath>
                </a14:m>
                <a:r>
                  <a:rPr lang="zh-CN" altLang="en-US" sz="1600" b="1" dirty="0">
                    <a:solidFill>
                      <a:schemeClr val="bg1"/>
                    </a:solidFill>
                    <a:latin typeface="Calibri" panose="020F0502020204030204" pitchFamily="34" charset="0"/>
                  </a:rPr>
                  <a:t>，</a:t>
                </a:r>
                <a:endParaRPr lang="en-US" altLang="ko-KR"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xmlns:a14="http://schemas.microsoft.com/office/drawing/2010/main" xmlns="" id="{5C40D9B9-81D3-4A7B-8D40-2E8238475FAC}"/>
                  </a:ext>
                </a:extLst>
              </p:cNvPr>
              <p:cNvSpPr txBox="1">
                <a:spLocks noRot="1" noChangeAspect="1" noMove="1" noResize="1" noEditPoints="1" noAdjustHandles="1" noChangeArrowheads="1" noChangeShapeType="1" noTextEdit="1"/>
              </p:cNvSpPr>
              <p:nvPr/>
            </p:nvSpPr>
            <p:spPr>
              <a:xfrm>
                <a:off x="794657" y="1312607"/>
                <a:ext cx="8926859" cy="4116768"/>
              </a:xfrm>
              <a:prstGeom prst="rect">
                <a:avLst/>
              </a:prstGeom>
              <a:blipFill rotWithShape="0">
                <a:blip r:embed="rId3"/>
                <a:stretch>
                  <a:fillRect l="-887" t="-1036" b="-130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617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边缘概率和条件概率</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296566"/>
                <a:ext cx="8926859" cy="4919808"/>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概率分布可以同时作用于多个随机变量，这种多个变量</a:t>
                </a:r>
                <a:r>
                  <a:rPr lang="zh-CN" altLang="en-US" sz="1600" b="1" dirty="0" smtClean="0">
                    <a:solidFill>
                      <a:schemeClr val="bg1"/>
                    </a:solidFill>
                    <a:latin typeface="Calibri" panose="020F0502020204030204" pitchFamily="34" charset="0"/>
                  </a:rPr>
                  <a:t>的概率</a:t>
                </a:r>
                <a:r>
                  <a:rPr lang="zh-CN" altLang="en-US" sz="1600" b="1" dirty="0">
                    <a:solidFill>
                      <a:schemeClr val="bg1"/>
                    </a:solidFill>
                    <a:latin typeface="Calibri" panose="020F0502020204030204" pitchFamily="34" charset="0"/>
                  </a:rPr>
                  <a:t>分布被称为</a:t>
                </a:r>
                <a:r>
                  <a:rPr lang="zh-CN" altLang="en-US" sz="1600" b="1" dirty="0">
                    <a:solidFill>
                      <a:srgbClr val="92D050"/>
                    </a:solidFill>
                    <a:latin typeface="Calibri" panose="020F0502020204030204" pitchFamily="34" charset="0"/>
                  </a:rPr>
                  <a:t>联合概率分布</a:t>
                </a:r>
                <a:r>
                  <a:rPr lang="zh-CN" altLang="en-US" sz="1600" b="1" dirty="0">
                    <a:solidFill>
                      <a:schemeClr val="bg1"/>
                    </a:solidFill>
                    <a:latin typeface="Calibri" panose="020F0502020204030204" pitchFamily="34" charset="0"/>
                  </a:rPr>
                  <a:t>，</a:t>
                </a:r>
                <a:endParaRPr lang="en-US" altLang="zh-CN" sz="1600" b="1" dirty="0" smtClean="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𝒀</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𝒚</m:t>
                    </m:r>
                    <m:r>
                      <a:rPr lang="en-US" altLang="zh-CN" sz="1600" b="1" i="1" smtClean="0">
                        <a:solidFill>
                          <a:schemeClr val="bg1"/>
                        </a:solidFill>
                        <a:latin typeface="Cambria Math" panose="02040503050406030204" pitchFamily="18" charset="0"/>
                      </a:rPr>
                      <m:t>)表示</m:t>
                    </m:r>
                  </m:oMath>
                </a14:m>
                <a:r>
                  <a:rPr lang="zh-CN" altLang="en-US" sz="1600" b="1" dirty="0">
                    <a:solidFill>
                      <a:schemeClr val="bg1"/>
                    </a:solidFill>
                    <a:latin typeface="Calibri" panose="020F0502020204030204" pitchFamily="34" charset="0"/>
                  </a:rPr>
                  <a:t> </a:t>
                </a:r>
                <a14:m>
                  <m:oMath xmlns:m="http://schemas.openxmlformats.org/officeDocument/2006/math">
                    <m:r>
                      <a:rPr lang="en-US" altLang="zh-CN" sz="1600" b="1" i="1">
                        <a:solidFill>
                          <a:schemeClr val="bg1"/>
                        </a:solidFill>
                        <a:latin typeface="Cambria Math" panose="02040503050406030204" pitchFamily="18" charset="0"/>
                      </a:rPr>
                      <m:t>𝑿</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oMath>
                </a14:m>
                <a:r>
                  <a:rPr lang="zh-CN" altLang="en-US" sz="1600" b="1" dirty="0">
                    <a:solidFill>
                      <a:schemeClr val="bg1"/>
                    </a:solidFill>
                    <a:latin typeface="Calibri" panose="020F0502020204030204" pitchFamily="34" charset="0"/>
                  </a:rPr>
                  <a:t> 和</a:t>
                </a:r>
                <a14:m>
                  <m:oMath xmlns:m="http://schemas.openxmlformats.org/officeDocument/2006/math">
                    <m:r>
                      <a:rPr lang="en-US" altLang="zh-CN" sz="1600" b="1" i="0" smtClean="0">
                        <a:solidFill>
                          <a:schemeClr val="bg1"/>
                        </a:solidFill>
                        <a:latin typeface="Cambria Math" panose="02040503050406030204" pitchFamily="18" charset="0"/>
                      </a:rPr>
                      <m:t> </m:t>
                    </m:r>
                    <m:r>
                      <a:rPr lang="en-US" altLang="zh-CN" sz="1600" b="1" i="1">
                        <a:solidFill>
                          <a:schemeClr val="bg1"/>
                        </a:solidFill>
                        <a:latin typeface="Cambria Math" panose="02040503050406030204" pitchFamily="18" charset="0"/>
                      </a:rPr>
                      <m:t>𝒀</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𝒚</m:t>
                    </m:r>
                  </m:oMath>
                </a14:m>
                <a:r>
                  <a:rPr lang="zh-CN" altLang="en-US" sz="1600" b="1" dirty="0">
                    <a:solidFill>
                      <a:schemeClr val="bg1"/>
                    </a:solidFill>
                    <a:latin typeface="Calibri" panose="020F0502020204030204" pitchFamily="34" charset="0"/>
                  </a:rPr>
                  <a:t> 同时发生的概率。</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有时，我们知道了一组变量的联合概率分布，但想要了解其中一个子集的概率分布，这种定义在子集上的概率分布被称为</a:t>
                </a:r>
                <a:r>
                  <a:rPr lang="zh-CN" altLang="en-US" sz="1600" b="1" dirty="0">
                    <a:solidFill>
                      <a:srgbClr val="92D050"/>
                    </a:solidFill>
                    <a:latin typeface="Calibri" panose="020F0502020204030204" pitchFamily="34" charset="0"/>
                  </a:rPr>
                  <a:t>边缘概率分布</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假设有离散型随机变量</a:t>
                </a:r>
                <a14:m>
                  <m:oMath xmlns:m="http://schemas.openxmlformats.org/officeDocument/2006/math">
                    <m:r>
                      <a:rPr lang="en-US" altLang="zh-CN" sz="1600" b="1" i="1" smtClean="0">
                        <a:solidFill>
                          <a:schemeClr val="bg1"/>
                        </a:solidFill>
                        <a:latin typeface="Cambria Math" panose="02040503050406030204" pitchFamily="18" charset="0"/>
                      </a:rPr>
                      <m:t> </m:t>
                    </m:r>
                    <m:r>
                      <a:rPr lang="en-US" altLang="zh-CN" sz="1600" b="1" i="1" smtClean="0">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和 </a:t>
                </a:r>
                <a14:m>
                  <m:oMath xmlns:m="http://schemas.openxmlformats.org/officeDocument/2006/math">
                    <m:r>
                      <a:rPr lang="en-US" altLang="zh-CN" sz="1600" b="1" i="1" smtClean="0">
                        <a:solidFill>
                          <a:schemeClr val="bg1"/>
                        </a:solidFill>
                        <a:latin typeface="Cambria Math" panose="02040503050406030204" pitchFamily="18" charset="0"/>
                      </a:rPr>
                      <m:t>𝒚</m:t>
                    </m:r>
                    <m:r>
                      <a:rPr lang="en-US" altLang="zh-CN" sz="1600" b="1" i="1" smtClean="0">
                        <a:solidFill>
                          <a:schemeClr val="bg1"/>
                        </a:solidFill>
                        <a:latin typeface="Cambria Math" panose="02040503050406030204" pitchFamily="18" charset="0"/>
                      </a:rPr>
                      <m:t> 以及</m:t>
                    </m:r>
                  </m:oMath>
                </a14:m>
                <a:r>
                  <a:rPr lang="en-US" altLang="zh-CN" sz="1600" b="1" dirty="0">
                    <a:solidFill>
                      <a:schemeClr val="bg1"/>
                    </a:solidFill>
                    <a:latin typeface="Calibri" panose="020F0502020204030204" pitchFamily="34" charset="0"/>
                  </a:rPr>
                  <a:t> </a:t>
                </a:r>
                <a14:m>
                  <m:oMath xmlns:m="http://schemas.openxmlformats.org/officeDocument/2006/math">
                    <m:r>
                      <a:rPr lang="en-US" altLang="zh-CN" sz="1600" b="1" i="1" dirty="0" smtClean="0">
                        <a:solidFill>
                          <a:schemeClr val="bg1"/>
                        </a:solidFill>
                        <a:latin typeface="Cambria Math" panose="02040503050406030204" pitchFamily="18" charset="0"/>
                      </a:rPr>
                      <m:t>𝑷</m:t>
                    </m:r>
                    <m:r>
                      <a:rPr lang="en-US" altLang="zh-CN" sz="1600" b="1" i="1" dirty="0" smtClean="0">
                        <a:solidFill>
                          <a:schemeClr val="bg1"/>
                        </a:solidFill>
                        <a:latin typeface="Cambria Math" panose="02040503050406030204" pitchFamily="18" charset="0"/>
                      </a:rPr>
                      <m:t>(</m:t>
                    </m:r>
                    <m:r>
                      <a:rPr lang="en-US" altLang="zh-CN" sz="1600" b="1" i="1" dirty="0" smtClean="0">
                        <a:solidFill>
                          <a:schemeClr val="bg1"/>
                        </a:solidFill>
                        <a:latin typeface="Cambria Math" panose="02040503050406030204" pitchFamily="18" charset="0"/>
                      </a:rPr>
                      <m:t>𝒙</m:t>
                    </m:r>
                    <m:r>
                      <a:rPr lang="en-US" altLang="zh-CN" sz="1600" b="1" i="1" dirty="0" smtClean="0">
                        <a:solidFill>
                          <a:schemeClr val="bg1"/>
                        </a:solidFill>
                        <a:latin typeface="Cambria Math" panose="02040503050406030204" pitchFamily="18" charset="0"/>
                      </a:rPr>
                      <m:t>,</m:t>
                    </m:r>
                    <m:r>
                      <a:rPr lang="en-US" altLang="zh-CN" sz="1600" b="1" i="1" dirty="0" smtClean="0">
                        <a:solidFill>
                          <a:schemeClr val="bg1"/>
                        </a:solidFill>
                        <a:latin typeface="Cambria Math" panose="02040503050406030204" pitchFamily="18" charset="0"/>
                      </a:rPr>
                      <m:t>𝒚</m:t>
                    </m:r>
                    <m:r>
                      <a:rPr lang="en-US" altLang="zh-CN" sz="1600" b="1" i="1" dirty="0" smtClean="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则边缘概率分布 </a:t>
                </a:r>
                <a14:m>
                  <m:oMath xmlns:m="http://schemas.openxmlformats.org/officeDocument/2006/math">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按如下计算：</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 </m:t>
                      </m:r>
                      <m:r>
                        <a:rPr lang="en-US" altLang="zh-CN" sz="1600" b="1" i="1" smtClean="0">
                          <a:solidFill>
                            <a:schemeClr val="bg1"/>
                          </a:solidFill>
                          <a:latin typeface="Cambria Math" panose="02040503050406030204" pitchFamily="18" charset="0"/>
                          <a:ea typeface="Cambria Math" panose="02040503050406030204" pitchFamily="18" charset="0"/>
                        </a:rPr>
                        <m:t>𝑷</m:t>
                      </m:r>
                      <m:d>
                        <m:dPr>
                          <m:ctrlPr>
                            <a:rPr lang="en-US" altLang="zh-CN" sz="1600" b="1" i="1" smtClean="0">
                              <a:solidFill>
                                <a:schemeClr val="bg1"/>
                              </a:solidFill>
                              <a:latin typeface="Cambria Math" charset="0"/>
                              <a:ea typeface="Cambria Math" panose="02040503050406030204" pitchFamily="18" charset="0"/>
                            </a:rPr>
                          </m:ctrlPr>
                        </m:dPr>
                        <m:e>
                          <m:r>
                            <a:rPr lang="en-US" altLang="zh-CN" sz="1600" b="1" i="1" smtClean="0">
                              <a:solidFill>
                                <a:schemeClr val="bg1"/>
                              </a:solidFill>
                              <a:latin typeface="Cambria Math" panose="02040503050406030204" pitchFamily="18" charset="0"/>
                              <a:ea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e>
                      </m:d>
                      <m:r>
                        <a:rPr lang="en-US" altLang="zh-CN" sz="1600" b="1" i="1" smtClean="0">
                          <a:solidFill>
                            <a:schemeClr val="bg1"/>
                          </a:solidFill>
                          <a:latin typeface="Cambria Math" panose="02040503050406030204" pitchFamily="18" charset="0"/>
                          <a:ea typeface="Cambria Math" panose="02040503050406030204" pitchFamily="18" charset="0"/>
                        </a:rPr>
                        <m:t>=</m:t>
                      </m:r>
                      <m:nary>
                        <m:naryPr>
                          <m:chr m:val="∑"/>
                          <m:supHide m:val="on"/>
                          <m:ctrlPr>
                            <a:rPr lang="en-US" altLang="zh-CN" sz="1600" b="1" i="1" smtClean="0">
                              <a:solidFill>
                                <a:schemeClr val="bg1"/>
                              </a:solidFill>
                              <a:latin typeface="Cambria Math" charset="0"/>
                              <a:ea typeface="Cambria Math" panose="02040503050406030204" pitchFamily="18" charset="0"/>
                            </a:rPr>
                          </m:ctrlPr>
                        </m:naryPr>
                        <m:sub>
                          <m:r>
                            <m:rPr>
                              <m:brk m:alnAt="7"/>
                            </m:rPr>
                            <a:rPr lang="en-US" altLang="zh-CN" sz="1600" b="1" i="1" smtClean="0">
                              <a:solidFill>
                                <a:schemeClr val="bg1"/>
                              </a:solidFill>
                              <a:latin typeface="Cambria Math" panose="02040503050406030204" pitchFamily="18" charset="0"/>
                              <a:ea typeface="Cambria Math" panose="02040503050406030204" pitchFamily="18" charset="0"/>
                            </a:rPr>
                            <m:t>𝒚</m:t>
                          </m:r>
                        </m:sub>
                        <m:sup/>
                        <m:e>
                          <m:r>
                            <a:rPr lang="en-US" altLang="zh-CN" sz="1600" b="1" i="1" smtClean="0">
                              <a:solidFill>
                                <a:schemeClr val="bg1"/>
                              </a:solidFill>
                              <a:latin typeface="Cambria Math" panose="02040503050406030204" pitchFamily="18" charset="0"/>
                              <a:ea typeface="Cambria Math" panose="02040503050406030204" pitchFamily="18" charset="0"/>
                            </a:rPr>
                            <m:t>𝑷</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𝒀</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𝒚</m:t>
                          </m:r>
                          <m:r>
                            <a:rPr lang="en-US" altLang="zh-CN" sz="1600" b="1" i="1" smtClean="0">
                              <a:solidFill>
                                <a:schemeClr val="bg1"/>
                              </a:solidFill>
                              <a:latin typeface="Cambria Math" panose="02040503050406030204" pitchFamily="18" charset="0"/>
                              <a:ea typeface="Cambria Math" panose="02040503050406030204" pitchFamily="18" charset="0"/>
                            </a:rPr>
                            <m:t>)</m:t>
                          </m:r>
                        </m:e>
                      </m:nary>
                    </m:oMath>
                  </m:oMathPara>
                </a14:m>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对于连续型变量，我们需要用积分代替求和：</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𝑷</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r>
                        <a:rPr lang="en-US" altLang="zh-CN" sz="1600" b="1" i="1" smtClean="0">
                          <a:solidFill>
                            <a:schemeClr val="bg1"/>
                          </a:solidFill>
                          <a:latin typeface="Cambria Math" panose="02040503050406030204" pitchFamily="18" charset="0"/>
                        </a:rPr>
                        <m:t>=</m:t>
                      </m:r>
                      <m:nary>
                        <m:naryPr>
                          <m:limLoc m:val="undOvr"/>
                          <m:subHide m:val="on"/>
                          <m:supHide m:val="on"/>
                          <m:ctrlPr>
                            <a:rPr lang="en-US" altLang="zh-CN" sz="1600" b="1" i="1" smtClean="0">
                              <a:solidFill>
                                <a:schemeClr val="bg1"/>
                              </a:solidFill>
                              <a:latin typeface="Cambria Math" charset="0"/>
                            </a:rPr>
                          </m:ctrlPr>
                        </m:naryPr>
                        <m:sub/>
                        <m:sup/>
                        <m:e>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𝒚</m:t>
                          </m:r>
                          <m:r>
                            <a:rPr lang="en-US" altLang="zh-CN" sz="1600" b="1" i="1" smtClean="0">
                              <a:solidFill>
                                <a:schemeClr val="bg1"/>
                              </a:solidFill>
                              <a:latin typeface="Cambria Math" panose="02040503050406030204" pitchFamily="18" charset="0"/>
                            </a:rPr>
                            <m:t>)</m:t>
                          </m:r>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𝒅</m:t>
                              </m:r>
                            </m:e>
                            <m:sub>
                              <m:r>
                                <a:rPr lang="en-US" altLang="zh-CN" sz="1600" b="1" i="1" smtClean="0">
                                  <a:solidFill>
                                    <a:schemeClr val="bg1"/>
                                  </a:solidFill>
                                  <a:latin typeface="Cambria Math" panose="02040503050406030204" pitchFamily="18" charset="0"/>
                                </a:rPr>
                                <m:t>𝒚</m:t>
                              </m:r>
                            </m:sub>
                          </m:sSub>
                        </m:e>
                      </m:nary>
                    </m:oMath>
                  </m:oMathPara>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en-US" altLang="ko-KR" sz="1600" b="1" dirty="0">
                    <a:solidFill>
                      <a:schemeClr val="bg1"/>
                    </a:solidFill>
                    <a:latin typeface="Calibri" panose="020F0502020204030204" pitchFamily="34" charset="0"/>
                  </a:rPr>
                  <a:t>	</a:t>
                </a:r>
              </a:p>
            </p:txBody>
          </p:sp>
        </mc:Choice>
        <mc:Fallback xmlns="">
          <p:sp>
            <p:nvSpPr>
              <p:cNvPr id="15" name="TextBox 93">
                <a:extLst>
                  <a:ext uri="{FF2B5EF4-FFF2-40B4-BE49-F238E27FC236}">
                    <a16:creationId xmlns:a16="http://schemas.microsoft.com/office/drawing/2014/main" xmlns:a14="http://schemas.microsoft.com/office/drawing/2010/main" xmlns="" id="{5C40D9B9-81D3-4A7B-8D40-2E8238475FAC}"/>
                  </a:ext>
                </a:extLst>
              </p:cNvPr>
              <p:cNvSpPr txBox="1">
                <a:spLocks noRot="1" noChangeAspect="1" noMove="1" noResize="1" noEditPoints="1" noAdjustHandles="1" noChangeArrowheads="1" noChangeShapeType="1" noTextEdit="1"/>
              </p:cNvSpPr>
              <p:nvPr/>
            </p:nvSpPr>
            <p:spPr>
              <a:xfrm>
                <a:off x="794657" y="1296566"/>
                <a:ext cx="8926859" cy="4919808"/>
              </a:xfrm>
              <a:prstGeom prst="rect">
                <a:avLst/>
              </a:prstGeom>
              <a:blipFill rotWithShape="0">
                <a:blip r:embed="rId3"/>
                <a:stretch>
                  <a:fillRect l="-887" t="-8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5263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边缘概率和条件概率</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296566"/>
                <a:ext cx="8926859" cy="3763146"/>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在很多情况下，我们更关心某个事件在给定其他事件发生时出现的概率，这种概率叫作</a:t>
                </a:r>
                <a:r>
                  <a:rPr lang="zh-CN" altLang="en-US" sz="1600" b="1" dirty="0">
                    <a:solidFill>
                      <a:srgbClr val="92D050"/>
                    </a:solidFill>
                    <a:latin typeface="Calibri" panose="020F0502020204030204" pitchFamily="34" charset="0"/>
                  </a:rPr>
                  <a:t>条件概率</a:t>
                </a:r>
                <a:r>
                  <a:rPr lang="zh-CN" altLang="en-US" sz="1600" b="1" dirty="0">
                    <a:solidFill>
                      <a:schemeClr val="bg1"/>
                    </a:solidFill>
                    <a:latin typeface="Calibri" panose="020F0502020204030204" pitchFamily="34" charset="0"/>
                  </a:rPr>
                  <a:t>。我们将给定 </a:t>
                </a:r>
                <a14:m>
                  <m:oMath xmlns:m="http://schemas.openxmlformats.org/officeDocument/2006/math">
                    <m:r>
                      <a:rPr lang="en-US" altLang="zh-CN" sz="1600" b="1" i="1">
                        <a:solidFill>
                          <a:schemeClr val="bg1"/>
                        </a:solidFill>
                        <a:latin typeface="Cambria Math" panose="02040503050406030204" pitchFamily="18" charset="0"/>
                        <a:ea typeface="Cambria Math" panose="02040503050406030204" pitchFamily="18" charset="0"/>
                      </a:rPr>
                      <m:t>𝑿</m:t>
                    </m:r>
                    <m:r>
                      <a:rPr lang="en-US" altLang="zh-CN" sz="1600" b="1" i="1">
                        <a:solidFill>
                          <a:schemeClr val="bg1"/>
                        </a:solidFill>
                        <a:latin typeface="Cambria Math" panose="02040503050406030204" pitchFamily="18" charset="0"/>
                        <a:ea typeface="Cambria Math" panose="02040503050406030204" pitchFamily="18" charset="0"/>
                      </a:rPr>
                      <m:t>=</m:t>
                    </m:r>
                    <m:r>
                      <a:rPr lang="en-US" altLang="zh-CN" sz="1600" b="1" i="1">
                        <a:solidFill>
                          <a:schemeClr val="bg1"/>
                        </a:solidFill>
                        <a:latin typeface="Cambria Math" panose="02040503050406030204" pitchFamily="18" charset="0"/>
                        <a:ea typeface="Cambria Math" panose="02040503050406030204" pitchFamily="18" charset="0"/>
                      </a:rPr>
                      <m:t>𝒙</m:t>
                    </m:r>
                  </m:oMath>
                </a14:m>
                <a:r>
                  <a:rPr lang="zh-CN" altLang="en-US" sz="1600" b="1" dirty="0">
                    <a:solidFill>
                      <a:schemeClr val="bg1"/>
                    </a:solidFill>
                    <a:latin typeface="Calibri" panose="020F0502020204030204" pitchFamily="34" charset="0"/>
                  </a:rPr>
                  <a:t> 时，</a:t>
                </a:r>
                <a:r>
                  <a:rPr lang="en-US" altLang="zh-CN" sz="1600" b="1" dirty="0">
                    <a:solidFill>
                      <a:schemeClr val="bg1"/>
                    </a:solidFill>
                    <a:ea typeface="Cambria Math" panose="02040503050406030204" pitchFamily="18" charset="0"/>
                  </a:rPr>
                  <a:t> </a:t>
                </a:r>
                <a14:m>
                  <m:oMath xmlns:m="http://schemas.openxmlformats.org/officeDocument/2006/math">
                    <m:r>
                      <a:rPr lang="en-US" altLang="zh-CN" sz="1600" b="1" i="1">
                        <a:solidFill>
                          <a:schemeClr val="bg1"/>
                        </a:solidFill>
                        <a:latin typeface="Cambria Math" panose="02040503050406030204" pitchFamily="18" charset="0"/>
                        <a:ea typeface="Cambria Math" panose="02040503050406030204" pitchFamily="18" charset="0"/>
                      </a:rPr>
                      <m:t>𝒀</m:t>
                    </m:r>
                    <m:r>
                      <a:rPr lang="en-US" altLang="zh-CN" sz="1600" b="1" i="1">
                        <a:solidFill>
                          <a:schemeClr val="bg1"/>
                        </a:solidFill>
                        <a:latin typeface="Cambria Math" panose="02040503050406030204" pitchFamily="18" charset="0"/>
                        <a:ea typeface="Cambria Math" panose="02040503050406030204" pitchFamily="18" charset="0"/>
                      </a:rPr>
                      <m:t>=</m:t>
                    </m:r>
                    <m:r>
                      <a:rPr lang="en-US" altLang="zh-CN" sz="1600" b="1" i="1">
                        <a:solidFill>
                          <a:schemeClr val="bg1"/>
                        </a:solidFill>
                        <a:latin typeface="Cambria Math" panose="02040503050406030204" pitchFamily="18" charset="0"/>
                        <a:ea typeface="Cambria Math" panose="02040503050406030204" pitchFamily="18" charset="0"/>
                      </a:rPr>
                      <m:t>𝒚</m:t>
                    </m:r>
                  </m:oMath>
                </a14:m>
                <a:r>
                  <a:rPr lang="zh-CN" altLang="en-US" sz="1600" b="1" dirty="0">
                    <a:solidFill>
                      <a:schemeClr val="bg1"/>
                    </a:solidFill>
                    <a:latin typeface="Calibri" panose="020F0502020204030204" pitchFamily="34" charset="0"/>
                  </a:rPr>
                  <a:t> 发生的条件概率记为 </a:t>
                </a:r>
                <a14:m>
                  <m:oMath xmlns:m="http://schemas.openxmlformats.org/officeDocument/2006/math">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𝒀</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𝒚</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它可以通过下面的公式计算：</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𝑷</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𝒀</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𝒚</m:t>
                          </m:r>
                        </m:e>
                        <m:e>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e>
                      </m:d>
                      <m:r>
                        <a:rPr lang="en-US" altLang="zh-CN" sz="1600" b="1" i="1" smtClean="0">
                          <a:solidFill>
                            <a:schemeClr val="bg1"/>
                          </a:solidFill>
                          <a:latin typeface="Cambria Math" panose="02040503050406030204" pitchFamily="18" charset="0"/>
                        </a:rPr>
                        <m:t>=</m:t>
                      </m:r>
                      <m:f>
                        <m:fPr>
                          <m:ctrlPr>
                            <a:rPr lang="en-US" altLang="zh-CN" sz="1600" b="1" i="1" smtClean="0">
                              <a:solidFill>
                                <a:schemeClr val="bg1"/>
                              </a:solidFill>
                              <a:latin typeface="Cambria Math" charset="0"/>
                            </a:rPr>
                          </m:ctrlPr>
                        </m:fPr>
                        <m:num>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𝒀</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𝒚</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num>
                        <m:den>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den>
                      </m:f>
                    </m:oMath>
                  </m:oMathPara>
                </a14:m>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rgbClr val="92D050"/>
                    </a:solidFill>
                    <a:latin typeface="Calibri" panose="020F0502020204030204" pitchFamily="34" charset="0"/>
                  </a:rPr>
                  <a:t>条件概率的链式法则</a:t>
                </a:r>
                <a:r>
                  <a:rPr lang="zh-CN" altLang="en-US" sz="1600" b="1" dirty="0">
                    <a:solidFill>
                      <a:schemeClr val="bg1"/>
                    </a:solidFill>
                    <a:latin typeface="Calibri" panose="020F0502020204030204" pitchFamily="34" charset="0"/>
                  </a:rPr>
                  <a:t>：任何多维随机变量的联合概率分布，都可以分解成只有一个变量的条件概率相乘的形式：</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𝑷</m:t>
                      </m:r>
                      <m:d>
                        <m:dPr>
                          <m:ctrlPr>
                            <a:rPr lang="en-US" altLang="zh-CN" sz="1600" b="1" i="1" smtClean="0">
                              <a:solidFill>
                                <a:schemeClr val="bg1"/>
                              </a:solidFill>
                              <a:latin typeface="Cambria Math" charset="0"/>
                            </a:rPr>
                          </m:ctrlPr>
                        </m:dPr>
                        <m:e>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𝒙</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r>
                                <a:rPr lang="en-US" altLang="zh-CN" sz="1600" b="1" i="1" smtClean="0">
                                  <a:solidFill>
                                    <a:schemeClr val="bg1"/>
                                  </a:solidFill>
                                  <a:latin typeface="Cambria Math" panose="02040503050406030204" pitchFamily="18" charset="0"/>
                                </a:rPr>
                                <m:t>)</m:t>
                              </m:r>
                            </m:sup>
                          </m:sSup>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𝒙</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𝒏</m:t>
                              </m:r>
                              <m:r>
                                <a:rPr lang="en-US" altLang="zh-CN" sz="1600" b="1" i="1" smtClean="0">
                                  <a:solidFill>
                                    <a:schemeClr val="bg1"/>
                                  </a:solidFill>
                                  <a:latin typeface="Cambria Math" panose="02040503050406030204" pitchFamily="18" charset="0"/>
                                </a:rPr>
                                <m:t>)</m:t>
                              </m:r>
                            </m:sup>
                          </m:sSup>
                        </m:e>
                      </m:d>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𝒙</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r>
                            <a:rPr lang="en-US" altLang="zh-CN" sz="1600" b="1" i="1" smtClean="0">
                              <a:solidFill>
                                <a:schemeClr val="bg1"/>
                              </a:solidFill>
                              <a:latin typeface="Cambria Math" panose="02040503050406030204" pitchFamily="18" charset="0"/>
                            </a:rPr>
                            <m:t>)</m:t>
                          </m:r>
                        </m:sup>
                      </m:sSup>
                      <m:r>
                        <a:rPr lang="en-US" altLang="zh-CN" sz="1600" b="1" i="1" smtClean="0">
                          <a:solidFill>
                            <a:schemeClr val="bg1"/>
                          </a:solidFill>
                          <a:latin typeface="Cambria Math" panose="02040503050406030204" pitchFamily="18" charset="0"/>
                        </a:rPr>
                        <m:t>)</m:t>
                      </m:r>
                      <m:nary>
                        <m:naryPr>
                          <m:chr m:val="∏"/>
                          <m:limLoc m:val="subSup"/>
                          <m:ctrlPr>
                            <a:rPr lang="en-US" altLang="zh-CN" sz="1600" b="1" i="1" smtClean="0">
                              <a:solidFill>
                                <a:schemeClr val="bg1"/>
                              </a:solidFill>
                              <a:latin typeface="Cambria Math" charset="0"/>
                            </a:rPr>
                          </m:ctrlPr>
                        </m:naryPr>
                        <m:sub>
                          <m:r>
                            <m:rPr>
                              <m:brk m:alnAt="25"/>
                            </m:rPr>
                            <a:rPr lang="en-US" altLang="zh-CN" sz="1600" b="1" i="1" smtClean="0">
                              <a:solidFill>
                                <a:schemeClr val="bg1"/>
                              </a:solidFill>
                              <a:latin typeface="Cambria Math" panose="02040503050406030204" pitchFamily="18" charset="0"/>
                            </a:rPr>
                            <m:t>𝒊</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𝟐</m:t>
                          </m:r>
                        </m:sub>
                        <m:sup>
                          <m:r>
                            <a:rPr lang="en-US" altLang="zh-CN" sz="1600" b="1" i="1" smtClean="0">
                              <a:solidFill>
                                <a:schemeClr val="bg1"/>
                              </a:solidFill>
                              <a:latin typeface="Cambria Math" panose="02040503050406030204" pitchFamily="18" charset="0"/>
                            </a:rPr>
                            <m:t>𝒏</m:t>
                          </m:r>
                        </m:sup>
                        <m:e>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𝒙</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𝒊</m:t>
                              </m:r>
                              <m:r>
                                <a:rPr lang="en-US" altLang="zh-CN" sz="1600" b="1" i="1" smtClean="0">
                                  <a:solidFill>
                                    <a:schemeClr val="bg1"/>
                                  </a:solidFill>
                                  <a:latin typeface="Cambria Math" panose="02040503050406030204" pitchFamily="18" charset="0"/>
                                </a:rPr>
                                <m:t>)</m:t>
                              </m:r>
                            </m:sup>
                          </m:sSup>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𝒙</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r>
                                <a:rPr lang="en-US" altLang="zh-CN" sz="1600" b="1" i="1" smtClean="0">
                                  <a:solidFill>
                                    <a:schemeClr val="bg1"/>
                                  </a:solidFill>
                                  <a:latin typeface="Cambria Math" panose="02040503050406030204" pitchFamily="18" charset="0"/>
                                </a:rPr>
                                <m:t>)</m:t>
                              </m:r>
                            </m:sup>
                          </m:sSup>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𝒙</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𝒊</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r>
                                <a:rPr lang="en-US" altLang="zh-CN" sz="1600" b="1" i="1" smtClean="0">
                                  <a:solidFill>
                                    <a:schemeClr val="bg1"/>
                                  </a:solidFill>
                                  <a:latin typeface="Cambria Math" panose="02040503050406030204" pitchFamily="18" charset="0"/>
                                </a:rPr>
                                <m:t>)</m:t>
                              </m:r>
                            </m:sup>
                          </m:sSup>
                          <m:r>
                            <a:rPr lang="en-US" altLang="zh-CN" sz="1600" b="1" i="1" smtClean="0">
                              <a:solidFill>
                                <a:schemeClr val="bg1"/>
                              </a:solidFill>
                              <a:latin typeface="Cambria Math" panose="02040503050406030204" pitchFamily="18" charset="0"/>
                            </a:rPr>
                            <m:t>)</m:t>
                          </m:r>
                        </m:e>
                      </m:nary>
                    </m:oMath>
                  </m:oMathPara>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en-US" altLang="ko-KR" sz="1600" b="1" dirty="0">
                    <a:solidFill>
                      <a:schemeClr val="bg1"/>
                    </a:solidFill>
                    <a:latin typeface="Calibri" panose="020F0502020204030204" pitchFamily="34" charset="0"/>
                  </a:rPr>
                  <a:t>	</a:t>
                </a:r>
              </a:p>
            </p:txBody>
          </p:sp>
        </mc:Choice>
        <mc:Fallback xmlns="">
          <p:sp>
            <p:nvSpPr>
              <p:cNvPr id="15" name="TextBox 93">
                <a:extLst>
                  <a:ext uri="{FF2B5EF4-FFF2-40B4-BE49-F238E27FC236}">
                    <a16:creationId xmlns:a16="http://schemas.microsoft.com/office/drawing/2014/main" id="{5C40D9B9-81D3-4A7B-8D40-2E8238475FAC}"/>
                  </a:ext>
                </a:extLst>
              </p:cNvPr>
              <p:cNvSpPr txBox="1">
                <a:spLocks noRot="1" noChangeAspect="1" noMove="1" noResize="1" noEditPoints="1" noAdjustHandles="1" noChangeArrowheads="1" noChangeShapeType="1" noTextEdit="1"/>
              </p:cNvSpPr>
              <p:nvPr/>
            </p:nvSpPr>
            <p:spPr>
              <a:xfrm>
                <a:off x="794657" y="1296566"/>
                <a:ext cx="8926859" cy="3763146"/>
              </a:xfrm>
              <a:prstGeom prst="rect">
                <a:avLst/>
              </a:prstGeom>
              <a:blipFill>
                <a:blip r:embed="rId3"/>
                <a:stretch>
                  <a:fillRect l="-887" t="-1135" r="-341"/>
                </a:stretch>
              </a:blipFill>
            </p:spPr>
            <p:txBody>
              <a:bodyPr/>
              <a:lstStyle/>
              <a:p>
                <a:r>
                  <a:rPr lang="en-US">
                    <a:noFill/>
                  </a:rPr>
                  <a:t> </a:t>
                </a:r>
              </a:p>
            </p:txBody>
          </p:sp>
        </mc:Fallback>
      </mc:AlternateContent>
    </p:spTree>
    <p:extLst>
      <p:ext uri="{BB962C8B-B14F-4D97-AF65-F5344CB8AC3E}">
        <p14:creationId xmlns:p14="http://schemas.microsoft.com/office/powerpoint/2010/main" val="2511927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独立性和条件独立性</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296566"/>
                <a:ext cx="8926859" cy="3747436"/>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两个随机变量 </a:t>
                </a:r>
                <a14:m>
                  <m:oMath xmlns:m="http://schemas.openxmlformats.org/officeDocument/2006/math">
                    <m:r>
                      <a:rPr lang="en-US" altLang="zh-CN" sz="1600" b="1" i="1">
                        <a:solidFill>
                          <a:schemeClr val="bg1"/>
                        </a:solidFill>
                        <a:latin typeface="Cambria Math" panose="02040503050406030204" pitchFamily="18" charset="0"/>
                      </a:rPr>
                      <m:t>𝑿</m:t>
                    </m:r>
                  </m:oMath>
                </a14:m>
                <a:r>
                  <a:rPr lang="zh-CN" altLang="en-US" sz="1600" b="1" dirty="0">
                    <a:solidFill>
                      <a:schemeClr val="bg1"/>
                    </a:solidFill>
                    <a:latin typeface="Calibri" panose="020F0502020204030204" pitchFamily="34" charset="0"/>
                  </a:rPr>
                  <a:t> 和 </a:t>
                </a:r>
                <a14:m>
                  <m:oMath xmlns:m="http://schemas.openxmlformats.org/officeDocument/2006/math">
                    <m:r>
                      <a:rPr lang="en-US" altLang="zh-CN" sz="1600" b="1" i="1">
                        <a:solidFill>
                          <a:schemeClr val="bg1"/>
                        </a:solidFill>
                        <a:latin typeface="Cambria Math" panose="02040503050406030204" pitchFamily="18" charset="0"/>
                      </a:rPr>
                      <m:t>𝒀</m:t>
                    </m:r>
                    <m:r>
                      <a:rPr lang="zh-CN" altLang="en-US" sz="1600" b="1" i="1" smtClean="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如果它们的概率分布可以表示成两个因子的乘积形式，并且一个因子只包含 </a:t>
                </a:r>
                <a14:m>
                  <m:oMath xmlns:m="http://schemas.openxmlformats.org/officeDocument/2006/math">
                    <m:r>
                      <a:rPr lang="en-US" altLang="zh-CN" sz="1600" b="1" i="1">
                        <a:solidFill>
                          <a:schemeClr val="bg1"/>
                        </a:solidFill>
                        <a:latin typeface="Cambria Math" panose="02040503050406030204" pitchFamily="18" charset="0"/>
                      </a:rPr>
                      <m:t>𝑿</m:t>
                    </m:r>
                    <m:r>
                      <a:rPr lang="zh-CN" altLang="en-US" sz="1600" b="1" i="1" smtClean="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另一个因子只包含 </a:t>
                </a:r>
                <a14:m>
                  <m:oMath xmlns:m="http://schemas.openxmlformats.org/officeDocument/2006/math">
                    <m:r>
                      <a:rPr lang="en-US" altLang="zh-CN" sz="1600" b="1" i="1">
                        <a:solidFill>
                          <a:schemeClr val="bg1"/>
                        </a:solidFill>
                        <a:latin typeface="Cambria Math" panose="02040503050406030204" pitchFamily="18" charset="0"/>
                      </a:rPr>
                      <m:t>𝒀</m:t>
                    </m:r>
                  </m:oMath>
                </a14:m>
                <a:r>
                  <a:rPr lang="zh-CN" altLang="en-US" sz="1600" b="1" dirty="0">
                    <a:solidFill>
                      <a:schemeClr val="bg1"/>
                    </a:solidFill>
                    <a:latin typeface="Calibri" panose="020F0502020204030204" pitchFamily="34" charset="0"/>
                  </a:rPr>
                  <a:t>，我们称这两个随机变量是</a:t>
                </a:r>
                <a:r>
                  <a:rPr lang="zh-CN" altLang="en-US" sz="1600" b="1" dirty="0">
                    <a:solidFill>
                      <a:srgbClr val="92D050"/>
                    </a:solidFill>
                    <a:latin typeface="Calibri" panose="020F0502020204030204" pitchFamily="34" charset="0"/>
                  </a:rPr>
                  <a:t>相互独立</a:t>
                </a:r>
                <a:r>
                  <a:rPr lang="zh-CN" altLang="en-US" sz="1600" b="1" dirty="0">
                    <a:solidFill>
                      <a:schemeClr val="bg1"/>
                    </a:solidFill>
                    <a:latin typeface="Calibri" panose="020F0502020204030204" pitchFamily="34" charset="0"/>
                  </a:rPr>
                  <a:t>的：</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𝒚</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𝒀</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𝒑</m:t>
                      </m:r>
                      <m:d>
                        <m:dPr>
                          <m:ctrlPr>
                            <a:rPr lang="en-US" altLang="zh-CN" sz="1600" b="1" i="1" smtClean="0">
                              <a:solidFill>
                                <a:schemeClr val="bg1"/>
                              </a:solidFill>
                              <a:latin typeface="Cambria Math" charset="0"/>
                              <a:ea typeface="Cambria Math" panose="02040503050406030204" pitchFamily="18" charset="0"/>
                            </a:rPr>
                          </m:ctrlPr>
                        </m:dPr>
                        <m:e>
                          <m:r>
                            <a:rPr lang="en-US" altLang="zh-CN" sz="1600" b="1" i="1" smtClean="0">
                              <a:solidFill>
                                <a:schemeClr val="bg1"/>
                              </a:solidFill>
                              <a:latin typeface="Cambria Math" panose="02040503050406030204" pitchFamily="18" charset="0"/>
                              <a:ea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𝒀</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𝒚</m:t>
                          </m:r>
                        </m:e>
                      </m:d>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𝒑</m:t>
                      </m:r>
                      <m:d>
                        <m:dPr>
                          <m:ctrlPr>
                            <a:rPr lang="en-US" altLang="zh-CN" sz="1600" b="1" i="1" smtClean="0">
                              <a:solidFill>
                                <a:schemeClr val="bg1"/>
                              </a:solidFill>
                              <a:latin typeface="Cambria Math" charset="0"/>
                              <a:ea typeface="Cambria Math" panose="02040503050406030204" pitchFamily="18" charset="0"/>
                            </a:rPr>
                          </m:ctrlPr>
                        </m:dPr>
                        <m:e>
                          <m:r>
                            <a:rPr lang="en-US" altLang="zh-CN" sz="1600" b="1" i="1" smtClean="0">
                              <a:solidFill>
                                <a:schemeClr val="bg1"/>
                              </a:solidFill>
                              <a:latin typeface="Cambria Math" panose="02040503050406030204" pitchFamily="18" charset="0"/>
                              <a:ea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e>
                      </m:d>
                      <m:r>
                        <a:rPr lang="en-US" altLang="zh-CN" sz="1600" b="1" i="1" smtClean="0">
                          <a:solidFill>
                            <a:schemeClr val="bg1"/>
                          </a:solidFill>
                          <a:latin typeface="Cambria Math" panose="02040503050406030204" pitchFamily="18" charset="0"/>
                          <a:ea typeface="Cambria Math" panose="02040503050406030204" pitchFamily="18" charset="0"/>
                        </a:rPr>
                        <m:t>𝒑</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𝒀</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𝒚</m:t>
                      </m:r>
                      <m:r>
                        <a:rPr lang="en-US" altLang="zh-CN" sz="1600" b="1" i="1" smtClean="0">
                          <a:solidFill>
                            <a:schemeClr val="bg1"/>
                          </a:solidFill>
                          <a:latin typeface="Cambria Math" panose="02040503050406030204" pitchFamily="18" charset="0"/>
                          <a:ea typeface="Cambria Math" panose="02040503050406030204" pitchFamily="18" charset="0"/>
                        </a:rPr>
                        <m:t>)</m:t>
                      </m:r>
                    </m:oMath>
                  </m:oMathPara>
                </a14:m>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如果关于 </a:t>
                </a:r>
                <a14:m>
                  <m:oMath xmlns:m="http://schemas.openxmlformats.org/officeDocument/2006/math">
                    <m:r>
                      <a:rPr lang="en-US" altLang="zh-CN" sz="1600" b="1" i="1">
                        <a:solidFill>
                          <a:schemeClr val="bg1"/>
                        </a:solidFill>
                        <a:latin typeface="Cambria Math" panose="02040503050406030204" pitchFamily="18" charset="0"/>
                      </a:rPr>
                      <m:t>𝑿</m:t>
                    </m:r>
                  </m:oMath>
                </a14:m>
                <a:r>
                  <a:rPr lang="zh-CN" altLang="en-US" sz="1600" b="1" dirty="0">
                    <a:solidFill>
                      <a:schemeClr val="bg1"/>
                    </a:solidFill>
                    <a:latin typeface="Calibri" panose="020F0502020204030204" pitchFamily="34" charset="0"/>
                  </a:rPr>
                  <a:t> 和 </a:t>
                </a:r>
                <a14:m>
                  <m:oMath xmlns:m="http://schemas.openxmlformats.org/officeDocument/2006/math">
                    <m:r>
                      <a:rPr lang="en-US" altLang="zh-CN" sz="1600" b="1" i="1">
                        <a:solidFill>
                          <a:schemeClr val="bg1"/>
                        </a:solidFill>
                        <a:latin typeface="Cambria Math" panose="02040503050406030204" pitchFamily="18" charset="0"/>
                      </a:rPr>
                      <m:t>𝒀</m:t>
                    </m:r>
                    <m:r>
                      <a:rPr lang="en-US" altLang="zh-CN" sz="1600" b="1" i="1">
                        <a:solidFill>
                          <a:schemeClr val="bg1"/>
                        </a:solidFill>
                        <a:latin typeface="Cambria Math" panose="02040503050406030204" pitchFamily="18" charset="0"/>
                      </a:rPr>
                      <m:t> </m:t>
                    </m:r>
                  </m:oMath>
                </a14:m>
                <a:r>
                  <a:rPr lang="zh-CN" altLang="en-US" sz="1600" b="1" dirty="0">
                    <a:solidFill>
                      <a:schemeClr val="bg1"/>
                    </a:solidFill>
                    <a:latin typeface="Calibri" panose="020F0502020204030204" pitchFamily="34" charset="0"/>
                  </a:rPr>
                  <a:t>的条件概率分布对于 </a:t>
                </a:r>
                <a14:m>
                  <m:oMath xmlns:m="http://schemas.openxmlformats.org/officeDocument/2006/math">
                    <m:r>
                      <a:rPr lang="en-US" altLang="zh-CN" sz="1600" b="1" i="1" smtClean="0">
                        <a:solidFill>
                          <a:schemeClr val="bg1"/>
                        </a:solidFill>
                        <a:latin typeface="Cambria Math" panose="02040503050406030204" pitchFamily="18" charset="0"/>
                      </a:rPr>
                      <m:t>𝒁</m:t>
                    </m:r>
                  </m:oMath>
                </a14:m>
                <a:r>
                  <a:rPr lang="zh-CN" altLang="en-US" sz="1600" b="1" dirty="0">
                    <a:solidFill>
                      <a:schemeClr val="bg1"/>
                    </a:solidFill>
                    <a:latin typeface="Calibri" panose="020F0502020204030204" pitchFamily="34" charset="0"/>
                  </a:rPr>
                  <a:t> 的每一个值都可以写成乘积的形式，那么这两个随机变量 </a:t>
                </a:r>
                <a14:m>
                  <m:oMath xmlns:m="http://schemas.openxmlformats.org/officeDocument/2006/math">
                    <m:r>
                      <a:rPr lang="en-US" altLang="zh-CN" sz="1600" b="1" i="1">
                        <a:solidFill>
                          <a:schemeClr val="bg1"/>
                        </a:solidFill>
                        <a:latin typeface="Cambria Math" panose="02040503050406030204" pitchFamily="18" charset="0"/>
                      </a:rPr>
                      <m:t>𝑿</m:t>
                    </m:r>
                  </m:oMath>
                </a14:m>
                <a:r>
                  <a:rPr lang="zh-CN" altLang="en-US" sz="1600" b="1" dirty="0">
                    <a:solidFill>
                      <a:schemeClr val="bg1"/>
                    </a:solidFill>
                    <a:latin typeface="Calibri" panose="020F0502020204030204" pitchFamily="34" charset="0"/>
                  </a:rPr>
                  <a:t> 和 </a:t>
                </a:r>
                <a14:m>
                  <m:oMath xmlns:m="http://schemas.openxmlformats.org/officeDocument/2006/math">
                    <m:r>
                      <a:rPr lang="en-US" altLang="zh-CN" sz="1600" b="1" i="1">
                        <a:solidFill>
                          <a:schemeClr val="bg1"/>
                        </a:solidFill>
                        <a:latin typeface="Cambria Math" panose="02040503050406030204" pitchFamily="18" charset="0"/>
                      </a:rPr>
                      <m:t>𝒀</m:t>
                    </m:r>
                    <m:r>
                      <a:rPr lang="en-US" altLang="zh-CN" sz="1600" b="1" i="1">
                        <a:solidFill>
                          <a:schemeClr val="bg1"/>
                        </a:solidFill>
                        <a:latin typeface="Cambria Math" panose="02040503050406030204" pitchFamily="18" charset="0"/>
                      </a:rPr>
                      <m:t> </m:t>
                    </m:r>
                  </m:oMath>
                </a14:m>
                <a:r>
                  <a:rPr lang="zh-CN" altLang="en-US" sz="1600" b="1" dirty="0">
                    <a:solidFill>
                      <a:schemeClr val="bg1"/>
                    </a:solidFill>
                    <a:latin typeface="Calibri" panose="020F0502020204030204" pitchFamily="34" charset="0"/>
                  </a:rPr>
                  <a:t>在给定随机变量 </a:t>
                </a:r>
                <a14:m>
                  <m:oMath xmlns:m="http://schemas.openxmlformats.org/officeDocument/2006/math">
                    <m:r>
                      <a:rPr lang="en-US" altLang="zh-CN" sz="1600" b="1" i="1">
                        <a:solidFill>
                          <a:schemeClr val="bg1"/>
                        </a:solidFill>
                        <a:latin typeface="Cambria Math" panose="02040503050406030204" pitchFamily="18" charset="0"/>
                      </a:rPr>
                      <m:t>𝒁</m:t>
                    </m:r>
                    <m:r>
                      <a:rPr lang="en-US" altLang="zh-CN" sz="1600" b="1" i="1">
                        <a:solidFill>
                          <a:schemeClr val="bg1"/>
                        </a:solidFill>
                        <a:latin typeface="Cambria Math" panose="02040503050406030204" pitchFamily="18" charset="0"/>
                      </a:rPr>
                      <m:t> </m:t>
                    </m:r>
                  </m:oMath>
                </a14:m>
                <a:r>
                  <a:rPr lang="zh-CN" altLang="en-US" sz="1600" b="1" dirty="0">
                    <a:solidFill>
                      <a:schemeClr val="bg1"/>
                    </a:solidFill>
                    <a:latin typeface="Calibri" panose="020F0502020204030204" pitchFamily="34" charset="0"/>
                  </a:rPr>
                  <a:t>时是</a:t>
                </a:r>
                <a:r>
                  <a:rPr lang="zh-CN" altLang="en-US" sz="1600" b="1" dirty="0">
                    <a:solidFill>
                      <a:srgbClr val="92D050"/>
                    </a:solidFill>
                    <a:latin typeface="Calibri" panose="020F0502020204030204" pitchFamily="34" charset="0"/>
                  </a:rPr>
                  <a:t>条件独立</a:t>
                </a:r>
                <a:r>
                  <a:rPr lang="zh-CN" altLang="en-US" sz="1600" b="1" dirty="0">
                    <a:solidFill>
                      <a:schemeClr val="bg1"/>
                    </a:solidFill>
                    <a:latin typeface="Calibri" panose="020F0502020204030204" pitchFamily="34" charset="0"/>
                  </a:rPr>
                  <a:t>的：</a:t>
                </a:r>
                <a:endParaRPr lang="en-US" altLang="zh-CN" sz="1600" b="1" dirty="0">
                  <a:solidFill>
                    <a:schemeClr val="bg1"/>
                  </a:solidFill>
                  <a:latin typeface="Calibri" panose="020F0502020204030204" pitchFamily="34" charset="0"/>
                </a:endParaRPr>
              </a:p>
              <a:p>
                <a:pPr algn="ctr">
                  <a:lnSpc>
                    <a:spcPct val="150000"/>
                  </a:lnSpc>
                  <a:buClr>
                    <a:srgbClr val="F9BD45"/>
                  </a:buClr>
                  <a:buSzPct val="150000"/>
                </a:pPr>
                <a14:m>
                  <m:oMath xmlns:m="http://schemas.openxmlformats.org/officeDocument/2006/math">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𝒚</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𝒀</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𝒛</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𝒁</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𝒑</m:t>
                    </m:r>
                    <m:d>
                      <m:dPr>
                        <m:ctrlPr>
                          <a:rPr lang="en-US" altLang="zh-CN" sz="1600" b="1" i="1" smtClean="0">
                            <a:solidFill>
                              <a:schemeClr val="bg1"/>
                            </a:solidFill>
                            <a:latin typeface="Cambria Math" charset="0"/>
                            <a:ea typeface="Cambria Math" panose="02040503050406030204" pitchFamily="18" charset="0"/>
                          </a:rPr>
                        </m:ctrlPr>
                      </m:dPr>
                      <m:e>
                        <m:r>
                          <a:rPr lang="en-US" altLang="zh-CN" sz="1600" b="1" i="1" smtClean="0">
                            <a:solidFill>
                              <a:schemeClr val="bg1"/>
                            </a:solidFill>
                            <a:latin typeface="Cambria Math" panose="02040503050406030204" pitchFamily="18" charset="0"/>
                            <a:ea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𝒀</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𝒚</m:t>
                        </m:r>
                      </m:e>
                      <m:e>
                        <m:r>
                          <a:rPr lang="en-US" altLang="zh-CN" sz="1600" b="1" i="1" smtClean="0">
                            <a:solidFill>
                              <a:schemeClr val="bg1"/>
                            </a:solidFill>
                            <a:latin typeface="Cambria Math" panose="02040503050406030204" pitchFamily="18" charset="0"/>
                            <a:ea typeface="Cambria Math" panose="02040503050406030204" pitchFamily="18" charset="0"/>
                          </a:rPr>
                          <m:t>𝒁</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𝒛</m:t>
                        </m:r>
                      </m:e>
                    </m:d>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𝒑</m:t>
                    </m:r>
                    <m:d>
                      <m:dPr>
                        <m:ctrlPr>
                          <a:rPr lang="en-US" altLang="zh-CN" sz="1600" b="1" i="1" smtClean="0">
                            <a:solidFill>
                              <a:schemeClr val="bg1"/>
                            </a:solidFill>
                            <a:latin typeface="Cambria Math" charset="0"/>
                            <a:ea typeface="Cambria Math" panose="02040503050406030204" pitchFamily="18" charset="0"/>
                          </a:rPr>
                        </m:ctrlPr>
                      </m:dPr>
                      <m:e>
                        <m:r>
                          <a:rPr lang="en-US" altLang="zh-CN" sz="1600" b="1" i="1" smtClean="0">
                            <a:solidFill>
                              <a:schemeClr val="bg1"/>
                            </a:solidFill>
                            <a:latin typeface="Cambria Math" panose="02040503050406030204" pitchFamily="18" charset="0"/>
                            <a:ea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e>
                      <m:e>
                        <m:r>
                          <a:rPr lang="en-US" altLang="zh-CN" sz="1600" b="1" i="1" smtClean="0">
                            <a:solidFill>
                              <a:schemeClr val="bg1"/>
                            </a:solidFill>
                            <a:latin typeface="Cambria Math" panose="02040503050406030204" pitchFamily="18" charset="0"/>
                            <a:ea typeface="Cambria Math" panose="02040503050406030204" pitchFamily="18" charset="0"/>
                          </a:rPr>
                          <m:t>𝒁</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𝒛</m:t>
                        </m:r>
                      </m:e>
                    </m:d>
                    <m:r>
                      <a:rPr lang="en-US" altLang="zh-CN" sz="1600" b="1" i="1" smtClean="0">
                        <a:solidFill>
                          <a:schemeClr val="bg1"/>
                        </a:solidFill>
                        <a:latin typeface="Cambria Math" panose="02040503050406030204" pitchFamily="18" charset="0"/>
                        <a:ea typeface="Cambria Math" panose="02040503050406030204" pitchFamily="18" charset="0"/>
                      </a:rPr>
                      <m:t>𝒑</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𝒀</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𝒚</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𝒁</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𝒛</m:t>
                    </m:r>
                    <m:r>
                      <a:rPr lang="en-US" altLang="zh-CN" sz="1600" b="1" i="1" smtClean="0">
                        <a:solidFill>
                          <a:schemeClr val="bg1"/>
                        </a:solidFill>
                        <a:latin typeface="Cambria Math" panose="02040503050406030204" pitchFamily="18" charset="0"/>
                        <a:ea typeface="Cambria Math" panose="02040503050406030204" pitchFamily="18" charset="0"/>
                      </a:rPr>
                      <m:t>)</m:t>
                    </m:r>
                  </m:oMath>
                </a14:m>
                <a:r>
                  <a:rPr lang="en-US" altLang="ko-KR" sz="1600" b="1" dirty="0">
                    <a:solidFill>
                      <a:schemeClr val="bg1"/>
                    </a:solidFill>
                    <a:latin typeface="Calibri" panose="020F0502020204030204" pitchFamily="34" charset="0"/>
                  </a:rPr>
                  <a:t>	</a:t>
                </a:r>
              </a:p>
              <a:p>
                <a:pPr algn="ctr">
                  <a:lnSpc>
                    <a:spcPct val="150000"/>
                  </a:lnSpc>
                  <a:buClr>
                    <a:srgbClr val="F9BD45"/>
                  </a:buClr>
                  <a:buSzPct val="150000"/>
                </a:pPr>
                <a:endParaRPr lang="en-US" altLang="ko-KR"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简化表示形式：</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ko-KR" sz="1600" b="1" i="1" smtClean="0">
                        <a:solidFill>
                          <a:schemeClr val="bg1"/>
                        </a:solidFill>
                        <a:latin typeface="Cambria Math" panose="02040503050406030204" pitchFamily="18" charset="0"/>
                      </a:rPr>
                      <m:t>𝒙</m:t>
                    </m:r>
                    <m:r>
                      <a:rPr lang="en-US" altLang="ko-KR" sz="1600" b="1" i="1" smtClean="0">
                        <a:solidFill>
                          <a:schemeClr val="bg1"/>
                        </a:solidFill>
                        <a:latin typeface="Cambria Math" panose="02040503050406030204" pitchFamily="18" charset="0"/>
                        <a:ea typeface="Cambria Math" panose="02040503050406030204" pitchFamily="18" charset="0"/>
                      </a:rPr>
                      <m:t>⊥</m:t>
                    </m:r>
                    <m:r>
                      <a:rPr lang="en-US" altLang="ko-KR" sz="1600" b="1" i="1" smtClean="0">
                        <a:solidFill>
                          <a:schemeClr val="bg1"/>
                        </a:solidFill>
                        <a:latin typeface="Cambria Math" panose="02040503050406030204" pitchFamily="18" charset="0"/>
                        <a:ea typeface="Cambria Math" panose="02040503050406030204" pitchFamily="18" charset="0"/>
                      </a:rPr>
                      <m:t>𝒚</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表示 </a:t>
                </a:r>
                <a14:m>
                  <m:oMath xmlns:m="http://schemas.openxmlformats.org/officeDocument/2006/math">
                    <m:r>
                      <a:rPr lang="en-US" altLang="zh-CN" sz="1600" b="1" i="1">
                        <a:solidFill>
                          <a:schemeClr val="bg1"/>
                        </a:solidFill>
                        <a:latin typeface="Cambria Math" panose="02040503050406030204" pitchFamily="18" charset="0"/>
                      </a:rPr>
                      <m:t>𝑿</m:t>
                    </m:r>
                    <m:r>
                      <m:rPr>
                        <m:nor/>
                      </m:rPr>
                      <a:rPr lang="zh-CN" altLang="en-US" sz="1600" b="1" dirty="0">
                        <a:solidFill>
                          <a:schemeClr val="bg1"/>
                        </a:solidFill>
                        <a:latin typeface="Calibri" panose="020F0502020204030204" pitchFamily="34" charset="0"/>
                      </a:rPr>
                      <m:t> 和 </m:t>
                    </m:r>
                    <m:r>
                      <a:rPr lang="en-US" altLang="zh-CN" sz="1600" b="1" i="1">
                        <a:solidFill>
                          <a:schemeClr val="bg1"/>
                        </a:solidFill>
                        <a:latin typeface="Cambria Math" panose="02040503050406030204" pitchFamily="18" charset="0"/>
                      </a:rPr>
                      <m:t>𝒀</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相互独立</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ko-KR" sz="1600" b="1" i="1">
                        <a:solidFill>
                          <a:schemeClr val="bg1"/>
                        </a:solidFill>
                        <a:latin typeface="Cambria Math" panose="02040503050406030204" pitchFamily="18" charset="0"/>
                      </a:rPr>
                      <m:t>𝒙</m:t>
                    </m:r>
                    <m:r>
                      <a:rPr lang="en-US" altLang="ko-KR" sz="1600" b="1" i="1">
                        <a:solidFill>
                          <a:schemeClr val="bg1"/>
                        </a:solidFill>
                        <a:latin typeface="Cambria Math" panose="02040503050406030204" pitchFamily="18" charset="0"/>
                        <a:ea typeface="Cambria Math" panose="02040503050406030204" pitchFamily="18" charset="0"/>
                      </a:rPr>
                      <m:t>⊥</m:t>
                    </m:r>
                    <m:r>
                      <a:rPr lang="en-US" altLang="ko-KR" sz="1600" b="1" i="1">
                        <a:solidFill>
                          <a:schemeClr val="bg1"/>
                        </a:solidFill>
                        <a:latin typeface="Cambria Math" panose="02040503050406030204" pitchFamily="18" charset="0"/>
                        <a:ea typeface="Cambria Math" panose="02040503050406030204" pitchFamily="18" charset="0"/>
                      </a:rPr>
                      <m:t>𝒚</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0" smtClean="0">
                        <a:solidFill>
                          <a:schemeClr val="bg1"/>
                        </a:solidFill>
                        <a:latin typeface="Cambria Math" panose="02040503050406030204" pitchFamily="18" charset="0"/>
                        <a:ea typeface="Cambria Math" panose="02040503050406030204" pitchFamily="18" charset="0"/>
                      </a:rPr>
                      <m:t>𝐳</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表示 </a:t>
                </a:r>
                <a14:m>
                  <m:oMath xmlns:m="http://schemas.openxmlformats.org/officeDocument/2006/math">
                    <m:r>
                      <a:rPr lang="en-US" altLang="zh-CN" sz="1600" b="1" i="1">
                        <a:solidFill>
                          <a:schemeClr val="bg1"/>
                        </a:solidFill>
                        <a:latin typeface="Cambria Math" panose="02040503050406030204" pitchFamily="18" charset="0"/>
                      </a:rPr>
                      <m:t>𝑿</m:t>
                    </m:r>
                    <m:r>
                      <m:rPr>
                        <m:nor/>
                      </m:rPr>
                      <a:rPr lang="zh-CN" altLang="en-US" sz="1600" b="1" dirty="0">
                        <a:solidFill>
                          <a:schemeClr val="bg1"/>
                        </a:solidFill>
                        <a:latin typeface="Calibri" panose="020F0502020204030204" pitchFamily="34" charset="0"/>
                      </a:rPr>
                      <m:t> 和 </m:t>
                    </m:r>
                    <m:r>
                      <a:rPr lang="en-US" altLang="zh-CN" sz="1600" b="1" i="1">
                        <a:solidFill>
                          <a:schemeClr val="bg1"/>
                        </a:solidFill>
                        <a:latin typeface="Cambria Math" panose="02040503050406030204" pitchFamily="18" charset="0"/>
                      </a:rPr>
                      <m:t>𝒀</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在给定 </a:t>
                </a:r>
                <a14:m>
                  <m:oMath xmlns:m="http://schemas.openxmlformats.org/officeDocument/2006/math">
                    <m:r>
                      <a:rPr lang="en-US" altLang="zh-CN" sz="1600" b="1" i="1" smtClean="0">
                        <a:solidFill>
                          <a:schemeClr val="bg1"/>
                        </a:solidFill>
                        <a:latin typeface="Cambria Math" panose="02040503050406030204" pitchFamily="18" charset="0"/>
                      </a:rPr>
                      <m:t>𝒁</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时条件独立。</a:t>
                </a:r>
                <a:endParaRPr lang="en-US" altLang="ko-KR"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id="{5C40D9B9-81D3-4A7B-8D40-2E8238475FAC}"/>
                  </a:ext>
                </a:extLst>
              </p:cNvPr>
              <p:cNvSpPr txBox="1">
                <a:spLocks noRot="1" noChangeAspect="1" noMove="1" noResize="1" noEditPoints="1" noAdjustHandles="1" noChangeArrowheads="1" noChangeShapeType="1" noTextEdit="1"/>
              </p:cNvSpPr>
              <p:nvPr/>
            </p:nvSpPr>
            <p:spPr>
              <a:xfrm>
                <a:off x="794657" y="1296566"/>
                <a:ext cx="8926859" cy="3747436"/>
              </a:xfrm>
              <a:prstGeom prst="rect">
                <a:avLst/>
              </a:prstGeom>
              <a:blipFill>
                <a:blip r:embed="rId3"/>
                <a:stretch>
                  <a:fillRect l="-887" t="-1140" r="-341" b="-2932"/>
                </a:stretch>
              </a:blipFill>
            </p:spPr>
            <p:txBody>
              <a:bodyPr/>
              <a:lstStyle/>
              <a:p>
                <a:r>
                  <a:rPr lang="en-US">
                    <a:noFill/>
                  </a:rPr>
                  <a:t> </a:t>
                </a:r>
              </a:p>
            </p:txBody>
          </p:sp>
        </mc:Fallback>
      </mc:AlternateContent>
    </p:spTree>
    <p:extLst>
      <p:ext uri="{BB962C8B-B14F-4D97-AF65-F5344CB8AC3E}">
        <p14:creationId xmlns:p14="http://schemas.microsoft.com/office/powerpoint/2010/main" val="624237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常用概率分布</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071976"/>
                <a:ext cx="10563154" cy="4477764"/>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rgbClr val="92D050"/>
                    </a:solidFill>
                    <a:latin typeface="Calibri" panose="020F0502020204030204" pitchFamily="34" charset="0"/>
                  </a:rPr>
                  <a:t>伯努利分布</a:t>
                </a:r>
                <a:r>
                  <a:rPr lang="zh-CN" altLang="en-US" sz="1600" b="1" dirty="0">
                    <a:solidFill>
                      <a:schemeClr val="bg1"/>
                    </a:solidFill>
                    <a:latin typeface="Calibri" panose="020F0502020204030204" pitchFamily="34" charset="0"/>
                  </a:rPr>
                  <a:t> </a:t>
                </a:r>
                <a:r>
                  <a:rPr lang="en-US" altLang="zh-CN" sz="1600" b="1" dirty="0">
                    <a:solidFill>
                      <a:schemeClr val="bg1"/>
                    </a:solidFill>
                    <a:latin typeface="Calibri" panose="020F0502020204030204" pitchFamily="34" charset="0"/>
                  </a:rPr>
                  <a:t>(Bernoulli distribution): </a:t>
                </a:r>
                <a:r>
                  <a:rPr lang="zh-CN" altLang="en-US" sz="1600" b="1" dirty="0">
                    <a:solidFill>
                      <a:schemeClr val="bg1"/>
                    </a:solidFill>
                    <a:latin typeface="Calibri" panose="020F0502020204030204" pitchFamily="34" charset="0"/>
                  </a:rPr>
                  <a:t>单个二值随机变量的分布。它由单个参数 </a:t>
                </a:r>
                <a14:m>
                  <m:oMath xmlns:m="http://schemas.openxmlformats.org/officeDocument/2006/math">
                    <m:r>
                      <a:rPr lang="zh-CN" altLang="en-US" sz="1600" b="1" i="1" smtClean="0">
                        <a:solidFill>
                          <a:schemeClr val="bg1"/>
                        </a:solidFill>
                        <a:latin typeface="Cambria Math" panose="02040503050406030204" pitchFamily="18" charset="0"/>
                      </a:rPr>
                      <m:t>𝝓</m:t>
                    </m:r>
                    <m:r>
                      <a:rPr lang="zh-CN" altLang="en-US" sz="1600" b="1" i="1" smtClean="0">
                        <a:solidFill>
                          <a:schemeClr val="bg1"/>
                        </a:solidFill>
                        <a:latin typeface="Cambria Math" panose="02040503050406030204" pitchFamily="18" charset="0"/>
                      </a:rPr>
                      <m:t>∈</m:t>
                    </m:r>
                    <m:d>
                      <m:dPr>
                        <m:begChr m:val="["/>
                        <m:endChr m:val="]"/>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𝟎</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e>
                    </m:d>
                  </m:oMath>
                </a14:m>
                <a:r>
                  <a:rPr lang="zh-CN" altLang="en-US" sz="1600" b="1" dirty="0">
                    <a:solidFill>
                      <a:schemeClr val="bg1"/>
                    </a:solidFill>
                    <a:latin typeface="Calibri" panose="020F0502020204030204" pitchFamily="34" charset="0"/>
                  </a:rPr>
                  <a:t> 控制，</a:t>
                </a:r>
                <a14:m>
                  <m:oMath xmlns:m="http://schemas.openxmlformats.org/officeDocument/2006/math">
                    <m:r>
                      <a:rPr lang="zh-CN" altLang="en-US" sz="1600" b="1" i="1">
                        <a:solidFill>
                          <a:schemeClr val="bg1"/>
                        </a:solidFill>
                        <a:latin typeface="Cambria Math" panose="02040503050406030204" pitchFamily="18" charset="0"/>
                      </a:rPr>
                      <m:t>𝝓</m:t>
                    </m:r>
                  </m:oMath>
                </a14:m>
                <a:r>
                  <a:rPr lang="zh-CN" altLang="en-US" sz="1600" b="1" dirty="0">
                    <a:solidFill>
                      <a:schemeClr val="bg1"/>
                    </a:solidFill>
                    <a:latin typeface="Calibri" panose="020F0502020204030204" pitchFamily="34" charset="0"/>
                  </a:rPr>
                  <a:t> 给出了随机变量等于</a:t>
                </a:r>
                <a:r>
                  <a:rPr lang="en-US" altLang="zh-CN" sz="1600" b="1" dirty="0">
                    <a:solidFill>
                      <a:schemeClr val="bg1"/>
                    </a:solidFill>
                    <a:latin typeface="Calibri" panose="020F0502020204030204" pitchFamily="34" charset="0"/>
                  </a:rPr>
                  <a:t>1</a:t>
                </a:r>
                <a:r>
                  <a:rPr lang="zh-CN" altLang="en-US" sz="1600" b="1" dirty="0">
                    <a:solidFill>
                      <a:schemeClr val="bg1"/>
                    </a:solidFill>
                    <a:latin typeface="Calibri" panose="020F0502020204030204" pitchFamily="34" charset="0"/>
                  </a:rPr>
                  <a:t>的概率，它具有以下一些性质：</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zh-CN" sz="1600" b="1" i="1" smtClean="0">
                        <a:solidFill>
                          <a:schemeClr val="bg1"/>
                        </a:solidFill>
                        <a:latin typeface="Cambria Math" panose="02040503050406030204" pitchFamily="18" charset="0"/>
                      </a:rPr>
                      <m:t>𝑷</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e>
                    </m:d>
                    <m:r>
                      <a:rPr lang="en-US" altLang="zh-CN" sz="1600" b="1" i="1" smtClean="0">
                        <a:solidFill>
                          <a:schemeClr val="bg1"/>
                        </a:solidFill>
                        <a:latin typeface="Cambria Math" panose="02040503050406030204" pitchFamily="18" charset="0"/>
                      </a:rPr>
                      <m:t>=</m:t>
                    </m:r>
                    <m:r>
                      <a:rPr lang="zh-CN" altLang="en-US" sz="1600" b="1" i="1">
                        <a:solidFill>
                          <a:schemeClr val="bg1"/>
                        </a:solidFill>
                        <a:latin typeface="Cambria Math" panose="02040503050406030204" pitchFamily="18" charset="0"/>
                      </a:rPr>
                      <m:t>𝝓</m:t>
                    </m:r>
                  </m:oMath>
                </a14:m>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zh-CN" sz="1600" b="1" i="1" smtClean="0">
                        <a:solidFill>
                          <a:schemeClr val="bg1"/>
                        </a:solidFill>
                        <a:latin typeface="Cambria Math" panose="02040503050406030204" pitchFamily="18" charset="0"/>
                      </a:rPr>
                      <m:t>𝑷</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𝟎</m:t>
                        </m:r>
                      </m:e>
                    </m:d>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r>
                      <a:rPr lang="en-US" altLang="zh-CN" sz="1600" b="1" i="1" smtClean="0">
                        <a:solidFill>
                          <a:schemeClr val="bg1"/>
                        </a:solidFill>
                        <a:latin typeface="Cambria Math" panose="02040503050406030204" pitchFamily="18" charset="0"/>
                      </a:rPr>
                      <m:t>−</m:t>
                    </m:r>
                    <m:r>
                      <a:rPr lang="zh-CN" altLang="en-US" sz="1600" b="1" i="1">
                        <a:solidFill>
                          <a:schemeClr val="bg1"/>
                        </a:solidFill>
                        <a:latin typeface="Cambria Math" panose="02040503050406030204" pitchFamily="18" charset="0"/>
                      </a:rPr>
                      <m:t>𝝓</m:t>
                    </m:r>
                  </m:oMath>
                </a14:m>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zh-CN" sz="1600" b="1" i="1" smtClean="0">
                        <a:solidFill>
                          <a:schemeClr val="bg1"/>
                        </a:solidFill>
                        <a:latin typeface="Cambria Math" panose="02040503050406030204" pitchFamily="18" charset="0"/>
                      </a:rPr>
                      <m:t>𝑷</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e>
                    </m:d>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zh-CN" altLang="en-US" sz="1600" b="1" i="1">
                            <a:solidFill>
                              <a:schemeClr val="bg1"/>
                            </a:solidFill>
                            <a:latin typeface="Cambria Math" panose="02040503050406030204" pitchFamily="18" charset="0"/>
                          </a:rPr>
                          <m:t>𝝓</m:t>
                        </m:r>
                      </m:e>
                      <m:sup>
                        <m:r>
                          <a:rPr lang="en-US" altLang="zh-CN" sz="1600" b="1" i="1" smtClean="0">
                            <a:solidFill>
                              <a:schemeClr val="bg1"/>
                            </a:solidFill>
                            <a:latin typeface="Cambria Math" panose="02040503050406030204" pitchFamily="18" charset="0"/>
                          </a:rPr>
                          <m:t>𝒙</m:t>
                        </m:r>
                      </m:sup>
                    </m:sSup>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r>
                          <a:rPr lang="en-US" altLang="zh-CN" sz="1600" b="1" i="1" smtClean="0">
                            <a:solidFill>
                              <a:schemeClr val="bg1"/>
                            </a:solidFill>
                            <a:latin typeface="Cambria Math" panose="02040503050406030204" pitchFamily="18" charset="0"/>
                          </a:rPr>
                          <m:t>−</m:t>
                        </m:r>
                        <m:r>
                          <a:rPr lang="zh-CN" altLang="en-US" sz="1600" b="1" i="1">
                            <a:solidFill>
                              <a:schemeClr val="bg1"/>
                            </a:solidFill>
                            <a:latin typeface="Cambria Math" panose="02040503050406030204" pitchFamily="18" charset="0"/>
                          </a:rPr>
                          <m:t>𝝓</m:t>
                        </m:r>
                        <m:r>
                          <a:rPr lang="en-US" altLang="zh-CN" sz="1600" b="1" i="1" smtClean="0">
                            <a:solidFill>
                              <a:schemeClr val="bg1"/>
                            </a:solidFill>
                            <a:latin typeface="Cambria Math" panose="02040503050406030204" pitchFamily="18" charset="0"/>
                          </a:rPr>
                          <m:t>)</m:t>
                        </m:r>
                      </m:e>
                      <m:sup>
                        <m:r>
                          <a:rPr lang="en-US" altLang="zh-CN" sz="1600" b="1" i="1" smtClean="0">
                            <a:solidFill>
                              <a:schemeClr val="bg1"/>
                            </a:solidFill>
                            <a:latin typeface="Cambria Math" panose="02040503050406030204" pitchFamily="18" charset="0"/>
                          </a:rPr>
                          <m:t>𝟏</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sup>
                    </m:sSup>
                  </m:oMath>
                </a14:m>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𝑬</m:t>
                        </m:r>
                      </m:e>
                      <m:sub>
                        <m:r>
                          <a:rPr lang="en-US" altLang="zh-CN" sz="1600" b="1" i="1" smtClean="0">
                            <a:solidFill>
                              <a:schemeClr val="bg1"/>
                            </a:solidFill>
                            <a:latin typeface="Cambria Math" panose="02040503050406030204" pitchFamily="18" charset="0"/>
                          </a:rPr>
                          <m:t>𝒙</m:t>
                        </m:r>
                      </m:sub>
                    </m:sSub>
                    <m:d>
                      <m:dPr>
                        <m:begChr m:val="["/>
                        <m:endChr m:val="]"/>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𝑿</m:t>
                        </m:r>
                      </m:e>
                    </m:d>
                    <m:r>
                      <a:rPr lang="en-US" altLang="zh-CN" sz="1600" b="1" i="1" smtClean="0">
                        <a:solidFill>
                          <a:schemeClr val="bg1"/>
                        </a:solidFill>
                        <a:latin typeface="Cambria Math" panose="02040503050406030204" pitchFamily="18" charset="0"/>
                      </a:rPr>
                      <m:t>=</m:t>
                    </m:r>
                    <m:r>
                      <a:rPr lang="zh-CN" altLang="en-US" sz="1600" b="1" i="1">
                        <a:solidFill>
                          <a:schemeClr val="bg1"/>
                        </a:solidFill>
                        <a:latin typeface="Cambria Math" panose="02040503050406030204" pitchFamily="18" charset="0"/>
                      </a:rPr>
                      <m:t>𝝓</m:t>
                    </m:r>
                    <m:r>
                      <a:rPr lang="en-US" altLang="zh-CN" sz="1600" b="1" i="1" smtClean="0">
                        <a:solidFill>
                          <a:schemeClr val="bg1"/>
                        </a:solidFill>
                        <a:latin typeface="Cambria Math" panose="02040503050406030204" pitchFamily="18" charset="0"/>
                      </a:rPr>
                      <m:t>, </m:t>
                    </m:r>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𝑽𝒂𝒓</m:t>
                        </m:r>
                      </m:e>
                      <m:sub>
                        <m:r>
                          <a:rPr lang="en-US" altLang="zh-CN" sz="1600" b="1" i="1" smtClean="0">
                            <a:solidFill>
                              <a:schemeClr val="bg1"/>
                            </a:solidFill>
                            <a:latin typeface="Cambria Math" panose="02040503050406030204" pitchFamily="18" charset="0"/>
                          </a:rPr>
                          <m:t>𝒙</m:t>
                        </m:r>
                      </m:sub>
                    </m:sSub>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𝑿</m:t>
                        </m:r>
                      </m:e>
                    </m:d>
                    <m:r>
                      <a:rPr lang="en-US" altLang="zh-CN" sz="1600" b="1" i="1" smtClean="0">
                        <a:solidFill>
                          <a:schemeClr val="bg1"/>
                        </a:solidFill>
                        <a:latin typeface="Cambria Math" panose="02040503050406030204" pitchFamily="18" charset="0"/>
                      </a:rPr>
                      <m:t>=</m:t>
                    </m:r>
                    <m:r>
                      <a:rPr lang="zh-CN" altLang="en-US" sz="1600" b="1" i="1">
                        <a:solidFill>
                          <a:schemeClr val="bg1"/>
                        </a:solidFill>
                        <a:latin typeface="Cambria Math" panose="02040503050406030204" pitchFamily="18" charset="0"/>
                      </a:rPr>
                      <m:t>𝝓</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r>
                      <a:rPr lang="en-US" altLang="zh-CN" sz="1600" b="1" i="1" smtClean="0">
                        <a:solidFill>
                          <a:schemeClr val="bg1"/>
                        </a:solidFill>
                        <a:latin typeface="Cambria Math" panose="02040503050406030204" pitchFamily="18" charset="0"/>
                      </a:rPr>
                      <m:t>−</m:t>
                    </m:r>
                    <m:r>
                      <a:rPr lang="zh-CN" altLang="en-US" sz="1600" b="1" i="1">
                        <a:solidFill>
                          <a:schemeClr val="bg1"/>
                        </a:solidFill>
                        <a:latin typeface="Cambria Math" panose="02040503050406030204" pitchFamily="18" charset="0"/>
                      </a:rPr>
                      <m:t>𝝓</m:t>
                    </m:r>
                    <m:r>
                      <a:rPr lang="en-US" altLang="zh-CN" sz="1600" b="1" i="1" smtClean="0">
                        <a:solidFill>
                          <a:schemeClr val="bg1"/>
                        </a:solidFill>
                        <a:latin typeface="Cambria Math" panose="02040503050406030204" pitchFamily="18" charset="0"/>
                      </a:rPr>
                      <m:t>)</m:t>
                    </m:r>
                  </m:oMath>
                </a14:m>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rgbClr val="92D050"/>
                    </a:solidFill>
                    <a:latin typeface="Calibri" panose="020F0502020204030204" pitchFamily="34" charset="0"/>
                  </a:rPr>
                  <a:t>高斯分布</a:t>
                </a:r>
                <a:r>
                  <a:rPr lang="zh-CN" altLang="en-US" sz="1600" b="1" dirty="0">
                    <a:solidFill>
                      <a:schemeClr val="bg1"/>
                    </a:solidFill>
                    <a:latin typeface="Calibri" panose="020F0502020204030204" pitchFamily="34" charset="0"/>
                  </a:rPr>
                  <a:t>，也称为正态分布，是实数上最常用的分布：</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𝑵</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𝝁</m:t>
                          </m:r>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zh-CN" altLang="en-US" sz="1600" b="1" i="1" smtClean="0">
                                  <a:solidFill>
                                    <a:schemeClr val="bg1"/>
                                  </a:solidFill>
                                  <a:latin typeface="Cambria Math" panose="02040503050406030204" pitchFamily="18" charset="0"/>
                                </a:rPr>
                                <m:t>𝝈</m:t>
                              </m:r>
                            </m:e>
                            <m:sup>
                              <m:r>
                                <a:rPr lang="en-US" altLang="zh-CN" sz="1600" b="1" i="1" smtClean="0">
                                  <a:solidFill>
                                    <a:schemeClr val="bg1"/>
                                  </a:solidFill>
                                  <a:latin typeface="Cambria Math" panose="02040503050406030204" pitchFamily="18" charset="0"/>
                                </a:rPr>
                                <m:t>𝟐</m:t>
                              </m:r>
                            </m:sup>
                          </m:sSup>
                        </m:e>
                      </m:d>
                      <m:r>
                        <a:rPr lang="en-US" altLang="zh-CN" sz="1600" b="1" i="1" smtClean="0">
                          <a:solidFill>
                            <a:schemeClr val="bg1"/>
                          </a:solidFill>
                          <a:latin typeface="Cambria Math" panose="02040503050406030204" pitchFamily="18" charset="0"/>
                        </a:rPr>
                        <m:t>=</m:t>
                      </m:r>
                      <m:rad>
                        <m:radPr>
                          <m:degHide m:val="on"/>
                          <m:ctrlPr>
                            <a:rPr lang="en-US" altLang="zh-CN" sz="1600" b="1" i="1" smtClean="0">
                              <a:solidFill>
                                <a:schemeClr val="bg1"/>
                              </a:solidFill>
                              <a:latin typeface="Cambria Math" charset="0"/>
                            </a:rPr>
                          </m:ctrlPr>
                        </m:radPr>
                        <m:deg/>
                        <m:e>
                          <m:f>
                            <m:fPr>
                              <m:ctrlPr>
                                <a:rPr lang="en-US" altLang="zh-CN" sz="1600" b="1" i="1" smtClean="0">
                                  <a:solidFill>
                                    <a:schemeClr val="bg1"/>
                                  </a:solidFill>
                                  <a:latin typeface="Cambria Math" charset="0"/>
                                </a:rPr>
                              </m:ctrlPr>
                            </m:fPr>
                            <m:num>
                              <m:r>
                                <a:rPr lang="en-US" altLang="zh-CN" sz="1600" b="1" i="1" smtClean="0">
                                  <a:solidFill>
                                    <a:schemeClr val="bg1"/>
                                  </a:solidFill>
                                  <a:latin typeface="Cambria Math" panose="02040503050406030204" pitchFamily="18" charset="0"/>
                                </a:rPr>
                                <m:t>𝟏</m:t>
                              </m:r>
                            </m:num>
                            <m:den>
                              <m:r>
                                <a:rPr lang="en-US" altLang="zh-CN" sz="1600" b="1" i="1" smtClean="0">
                                  <a:solidFill>
                                    <a:schemeClr val="bg1"/>
                                  </a:solidFill>
                                  <a:latin typeface="Cambria Math" panose="02040503050406030204" pitchFamily="18" charset="0"/>
                                </a:rPr>
                                <m:t>𝟐</m:t>
                              </m:r>
                              <m:r>
                                <a:rPr lang="zh-CN" altLang="en-US" sz="1600" b="1" i="1" smtClean="0">
                                  <a:solidFill>
                                    <a:schemeClr val="bg1"/>
                                  </a:solidFill>
                                  <a:latin typeface="Cambria Math" panose="02040503050406030204" pitchFamily="18" charset="0"/>
                                </a:rPr>
                                <m:t>𝝅</m:t>
                              </m:r>
                              <m:sSup>
                                <m:sSupPr>
                                  <m:ctrlPr>
                                    <a:rPr lang="en-US" altLang="zh-CN" sz="1600" b="1" i="1" smtClean="0">
                                      <a:solidFill>
                                        <a:schemeClr val="bg1"/>
                                      </a:solidFill>
                                      <a:latin typeface="Cambria Math" charset="0"/>
                                    </a:rPr>
                                  </m:ctrlPr>
                                </m:sSupPr>
                                <m:e>
                                  <m:r>
                                    <a:rPr lang="zh-CN" altLang="en-US" sz="1600" b="1" i="1" smtClean="0">
                                      <a:solidFill>
                                        <a:schemeClr val="bg1"/>
                                      </a:solidFill>
                                      <a:latin typeface="Cambria Math" panose="02040503050406030204" pitchFamily="18" charset="0"/>
                                    </a:rPr>
                                    <m:t>𝝈</m:t>
                                  </m:r>
                                </m:e>
                                <m:sup>
                                  <m:r>
                                    <a:rPr lang="en-US" altLang="zh-CN" sz="1600" b="1" i="1" smtClean="0">
                                      <a:solidFill>
                                        <a:schemeClr val="bg1"/>
                                      </a:solidFill>
                                      <a:latin typeface="Cambria Math" panose="02040503050406030204" pitchFamily="18" charset="0"/>
                                    </a:rPr>
                                    <m:t>𝟐</m:t>
                                  </m:r>
                                </m:sup>
                              </m:sSup>
                            </m:den>
                          </m:f>
                        </m:e>
                      </m:rad>
                      <m:r>
                        <a:rPr lang="en-US" altLang="zh-CN" sz="1600" b="1" i="1" smtClean="0">
                          <a:solidFill>
                            <a:schemeClr val="bg1"/>
                          </a:solidFill>
                          <a:latin typeface="Cambria Math" panose="02040503050406030204" pitchFamily="18" charset="0"/>
                        </a:rPr>
                        <m:t>𝒆𝒙𝒑</m:t>
                      </m:r>
                      <m:r>
                        <a:rPr lang="en-US" altLang="zh-CN" sz="1600" b="1" i="1" smtClean="0">
                          <a:solidFill>
                            <a:schemeClr val="bg1"/>
                          </a:solidFill>
                          <a:latin typeface="Cambria Math" panose="02040503050406030204" pitchFamily="18" charset="0"/>
                        </a:rPr>
                        <m:t>(−</m:t>
                      </m:r>
                      <m:f>
                        <m:fPr>
                          <m:ctrlPr>
                            <a:rPr lang="en-US" altLang="zh-CN" sz="1600" b="1" i="1" smtClean="0">
                              <a:solidFill>
                                <a:schemeClr val="bg1"/>
                              </a:solidFill>
                              <a:latin typeface="Cambria Math" charset="0"/>
                            </a:rPr>
                          </m:ctrlPr>
                        </m:fPr>
                        <m:num>
                          <m:r>
                            <a:rPr lang="en-US" altLang="zh-CN" sz="1600" b="1" i="1" smtClean="0">
                              <a:solidFill>
                                <a:schemeClr val="bg1"/>
                              </a:solidFill>
                              <a:latin typeface="Cambria Math" panose="02040503050406030204" pitchFamily="18" charset="0"/>
                            </a:rPr>
                            <m:t>𝟏</m:t>
                          </m:r>
                        </m:num>
                        <m:den>
                          <m:r>
                            <a:rPr lang="en-US" altLang="zh-CN" sz="1600" b="1" i="1" smtClean="0">
                              <a:solidFill>
                                <a:schemeClr val="bg1"/>
                              </a:solidFill>
                              <a:latin typeface="Cambria Math" panose="02040503050406030204" pitchFamily="18" charset="0"/>
                            </a:rPr>
                            <m:t>𝟐</m:t>
                          </m:r>
                          <m:sSup>
                            <m:sSupPr>
                              <m:ctrlPr>
                                <a:rPr lang="en-US" altLang="zh-CN" sz="1600" b="1" i="1" smtClean="0">
                                  <a:solidFill>
                                    <a:schemeClr val="bg1"/>
                                  </a:solidFill>
                                  <a:latin typeface="Cambria Math" charset="0"/>
                                </a:rPr>
                              </m:ctrlPr>
                            </m:sSupPr>
                            <m:e>
                              <m:r>
                                <a:rPr lang="zh-CN" altLang="en-US" sz="1600" b="1" i="1" smtClean="0">
                                  <a:solidFill>
                                    <a:schemeClr val="bg1"/>
                                  </a:solidFill>
                                  <a:latin typeface="Cambria Math" panose="02040503050406030204" pitchFamily="18" charset="0"/>
                                </a:rPr>
                                <m:t>𝝈</m:t>
                              </m:r>
                            </m:e>
                            <m:sup>
                              <m:r>
                                <a:rPr lang="en-US" altLang="zh-CN" sz="1600" b="1" i="1" smtClean="0">
                                  <a:solidFill>
                                    <a:schemeClr val="bg1"/>
                                  </a:solidFill>
                                  <a:latin typeface="Cambria Math" panose="02040503050406030204" pitchFamily="18" charset="0"/>
                                </a:rPr>
                                <m:t>𝟐</m:t>
                              </m:r>
                            </m:sup>
                          </m:sSup>
                        </m:den>
                      </m:f>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𝝁</m:t>
                          </m:r>
                          <m:r>
                            <a:rPr lang="en-US" altLang="zh-CN" sz="1600" b="1" i="1" smtClean="0">
                              <a:solidFill>
                                <a:schemeClr val="bg1"/>
                              </a:solidFill>
                              <a:latin typeface="Cambria Math" panose="02040503050406030204" pitchFamily="18" charset="0"/>
                            </a:rPr>
                            <m:t>)</m:t>
                          </m:r>
                        </m:e>
                        <m:sup>
                          <m:r>
                            <a:rPr lang="en-US" altLang="zh-CN" sz="1600" b="1" i="1" smtClean="0">
                              <a:solidFill>
                                <a:schemeClr val="bg1"/>
                              </a:solidFill>
                              <a:latin typeface="Cambria Math" panose="02040503050406030204" pitchFamily="18" charset="0"/>
                            </a:rPr>
                            <m:t>𝟐</m:t>
                          </m:r>
                        </m:sup>
                      </m:sSup>
                      <m:r>
                        <a:rPr lang="en-US" altLang="zh-CN" sz="1600" b="1" i="1" smtClean="0">
                          <a:solidFill>
                            <a:schemeClr val="bg1"/>
                          </a:solidFill>
                          <a:latin typeface="Cambria Math" panose="02040503050406030204" pitchFamily="18" charset="0"/>
                        </a:rPr>
                        <m:t>)</m:t>
                      </m:r>
                    </m:oMath>
                  </m:oMathPara>
                </a14:m>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r>
                  <a:rPr lang="zh-CN" altLang="en-US" sz="1600" b="1" dirty="0">
                    <a:solidFill>
                      <a:schemeClr val="bg1"/>
                    </a:solidFill>
                    <a:latin typeface="Calibri" panose="020F0502020204030204" pitchFamily="34" charset="0"/>
                  </a:rPr>
                  <a:t>正态分布由两个参数控制：</a:t>
                </a:r>
                <a14:m>
                  <m:oMath xmlns:m="http://schemas.openxmlformats.org/officeDocument/2006/math">
                    <m:r>
                      <a:rPr lang="zh-CN" altLang="en-US" sz="1600" b="1" i="1" smtClean="0">
                        <a:solidFill>
                          <a:schemeClr val="bg1"/>
                        </a:solidFill>
                        <a:latin typeface="Cambria Math" panose="02040503050406030204" pitchFamily="18" charset="0"/>
                      </a:rPr>
                      <m:t>𝝁</m:t>
                    </m:r>
                    <m:r>
                      <a:rPr lang="zh-CN" altLang="en-US"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ℝ</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和 </a:t>
                </a:r>
                <a14:m>
                  <m:oMath xmlns:m="http://schemas.openxmlformats.org/officeDocument/2006/math">
                    <m:r>
                      <a:rPr lang="zh-CN" altLang="en-US" sz="1600" b="1" i="1" smtClean="0">
                        <a:solidFill>
                          <a:schemeClr val="bg1"/>
                        </a:solidFill>
                        <a:latin typeface="Cambria Math" panose="02040503050406030204" pitchFamily="18" charset="0"/>
                      </a:rPr>
                      <m:t>𝝈</m:t>
                    </m:r>
                    <m:r>
                      <a:rPr lang="zh-CN" altLang="en-US"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𝟎</m:t>
                    </m:r>
                    <m:r>
                      <a:rPr lang="en-US" altLang="zh-CN" sz="1600" b="1" i="1" smtClean="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这里</a:t>
                </a:r>
                <a14:m>
                  <m:oMath xmlns:m="http://schemas.openxmlformats.org/officeDocument/2006/math">
                    <m:r>
                      <a:rPr lang="zh-CN" altLang="en-US" sz="1600" b="1" i="1">
                        <a:solidFill>
                          <a:schemeClr val="bg1"/>
                        </a:solidFill>
                        <a:latin typeface="Cambria Math" panose="02040503050406030204" pitchFamily="18" charset="0"/>
                      </a:rPr>
                      <m:t>𝝁</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给出了中心峰值的坐标，</a:t>
                </a:r>
                <a14:m>
                  <m:oMath xmlns:m="http://schemas.openxmlformats.org/officeDocument/2006/math">
                    <m:r>
                      <a:rPr lang="zh-CN" altLang="en-US" sz="1600" b="1" i="1">
                        <a:solidFill>
                          <a:schemeClr val="bg1"/>
                        </a:solidFill>
                        <a:latin typeface="Cambria Math" panose="02040503050406030204" pitchFamily="18" charset="0"/>
                      </a:rPr>
                      <m:t>𝝈</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表示分布的标准差。</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en-US" altLang="ko-KR" sz="1600" b="1" dirty="0">
                    <a:solidFill>
                      <a:schemeClr val="bg1"/>
                    </a:solidFill>
                    <a:latin typeface="Calibri" panose="020F0502020204030204" pitchFamily="34" charset="0"/>
                  </a:rPr>
                  <a:t>	</a:t>
                </a:r>
              </a:p>
            </p:txBody>
          </p:sp>
        </mc:Choice>
        <mc:Fallback xmlns="">
          <p:sp>
            <p:nvSpPr>
              <p:cNvPr id="15" name="TextBox 93">
                <a:extLst>
                  <a:ext uri="{FF2B5EF4-FFF2-40B4-BE49-F238E27FC236}">
                    <a16:creationId xmlns:a16="http://schemas.microsoft.com/office/drawing/2014/main" id="{5C40D9B9-81D3-4A7B-8D40-2E8238475FAC}"/>
                  </a:ext>
                </a:extLst>
              </p:cNvPr>
              <p:cNvSpPr txBox="1">
                <a:spLocks noRot="1" noChangeAspect="1" noMove="1" noResize="1" noEditPoints="1" noAdjustHandles="1" noChangeArrowheads="1" noChangeShapeType="1" noTextEdit="1"/>
              </p:cNvSpPr>
              <p:nvPr/>
            </p:nvSpPr>
            <p:spPr>
              <a:xfrm>
                <a:off x="794657" y="1071976"/>
                <a:ext cx="10563154" cy="4477764"/>
              </a:xfrm>
              <a:prstGeom prst="rect">
                <a:avLst/>
              </a:prstGeom>
              <a:blipFill>
                <a:blip r:embed="rId3"/>
                <a:stretch>
                  <a:fillRect l="-750" t="-954"/>
                </a:stretch>
              </a:blipFill>
            </p:spPr>
            <p:txBody>
              <a:bodyPr/>
              <a:lstStyle/>
              <a:p>
                <a:r>
                  <a:rPr lang="en-US">
                    <a:noFill/>
                  </a:rPr>
                  <a:t> </a:t>
                </a:r>
              </a:p>
            </p:txBody>
          </p:sp>
        </mc:Fallback>
      </mc:AlternateContent>
      <p:pic>
        <p:nvPicPr>
          <p:cNvPr id="2" name="图片 1"/>
          <p:cNvPicPr>
            <a:picLocks noChangeAspect="1"/>
          </p:cNvPicPr>
          <p:nvPr/>
        </p:nvPicPr>
        <p:blipFill>
          <a:blip r:embed="rId4"/>
          <a:stretch>
            <a:fillRect/>
          </a:stretch>
        </p:blipFill>
        <p:spPr>
          <a:xfrm>
            <a:off x="7007889" y="1527432"/>
            <a:ext cx="4127500" cy="2641600"/>
          </a:xfrm>
          <a:prstGeom prst="rect">
            <a:avLst/>
          </a:prstGeom>
        </p:spPr>
      </p:pic>
    </p:spTree>
    <p:extLst>
      <p:ext uri="{BB962C8B-B14F-4D97-AF65-F5344CB8AC3E}">
        <p14:creationId xmlns:p14="http://schemas.microsoft.com/office/powerpoint/2010/main" val="165512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bwMode="auto">
          <a:xfrm>
            <a:off x="2136774" y="2003258"/>
            <a:ext cx="4406900" cy="40229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000" dirty="0">
                <a:effectLst/>
                <a:latin typeface="Calibri" panose="020F0502020204030204" pitchFamily="34" charset="0"/>
              </a:rPr>
              <a:t>01. </a:t>
            </a:r>
            <a:r>
              <a:rPr lang="zh-CN" altLang="en-US" sz="2000" dirty="0">
                <a:effectLst/>
                <a:latin typeface="Calibri" panose="020F0502020204030204" pitchFamily="34" charset="0"/>
              </a:rPr>
              <a:t>线性代数</a:t>
            </a:r>
            <a:endParaRPr lang="en-US" altLang="ko-KR" sz="2000" dirty="0">
              <a:effectLst/>
              <a:latin typeface="Calibri" panose="020F0502020204030204" pitchFamily="34" charset="0"/>
            </a:endParaRPr>
          </a:p>
        </p:txBody>
      </p:sp>
      <p:sp>
        <p:nvSpPr>
          <p:cNvPr id="13" name="Rectangle 3"/>
          <p:cNvSpPr txBox="1">
            <a:spLocks noChangeArrowheads="1"/>
          </p:cNvSpPr>
          <p:nvPr/>
        </p:nvSpPr>
        <p:spPr bwMode="auto">
          <a:xfrm>
            <a:off x="2616198" y="2414679"/>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01-1. </a:t>
            </a:r>
            <a:r>
              <a:rPr lang="zh-CN" altLang="en-US" sz="1400" b="0" dirty="0">
                <a:solidFill>
                  <a:schemeClr val="bg1">
                    <a:lumMod val="95000"/>
                  </a:schemeClr>
                </a:solidFill>
                <a:effectLst/>
                <a:latin typeface="Calibri" panose="020F0502020204030204" pitchFamily="34" charset="0"/>
              </a:rPr>
              <a:t>矩阵和向量相乘</a:t>
            </a:r>
            <a:endParaRPr lang="en-US" altLang="ko-KR" sz="1400" b="0" dirty="0">
              <a:solidFill>
                <a:schemeClr val="bg1">
                  <a:lumMod val="95000"/>
                </a:schemeClr>
              </a:solidFill>
              <a:effectLst/>
              <a:latin typeface="Calibri" panose="020F0502020204030204" pitchFamily="34" charset="0"/>
            </a:endParaRPr>
          </a:p>
        </p:txBody>
      </p:sp>
      <p:sp>
        <p:nvSpPr>
          <p:cNvPr id="14" name="Rectangle 3"/>
          <p:cNvSpPr txBox="1">
            <a:spLocks noChangeArrowheads="1"/>
          </p:cNvSpPr>
          <p:nvPr/>
        </p:nvSpPr>
        <p:spPr bwMode="auto">
          <a:xfrm>
            <a:off x="2616198" y="2750306"/>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01-2. </a:t>
            </a:r>
            <a:r>
              <a:rPr lang="zh-CN" altLang="en-US" sz="1400" b="0" dirty="0">
                <a:solidFill>
                  <a:schemeClr val="bg1">
                    <a:lumMod val="95000"/>
                  </a:schemeClr>
                </a:solidFill>
                <a:effectLst/>
                <a:latin typeface="Calibri" panose="020F0502020204030204" pitchFamily="34" charset="0"/>
              </a:rPr>
              <a:t>单位矩阵和逆矩阵</a:t>
            </a:r>
            <a:endParaRPr lang="en-US" altLang="ko-KR" sz="1400" b="0" dirty="0">
              <a:solidFill>
                <a:schemeClr val="bg1">
                  <a:lumMod val="95000"/>
                </a:schemeClr>
              </a:solidFill>
              <a:effectLst/>
              <a:latin typeface="Calibri" panose="020F0502020204030204" pitchFamily="34" charset="0"/>
            </a:endParaRPr>
          </a:p>
        </p:txBody>
      </p:sp>
      <p:sp>
        <p:nvSpPr>
          <p:cNvPr id="15" name="Rectangle 3"/>
          <p:cNvSpPr txBox="1">
            <a:spLocks noChangeArrowheads="1"/>
          </p:cNvSpPr>
          <p:nvPr/>
        </p:nvSpPr>
        <p:spPr bwMode="auto">
          <a:xfrm>
            <a:off x="2616198" y="3085933"/>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01-3. </a:t>
            </a:r>
            <a:r>
              <a:rPr lang="zh-CN" altLang="en-US" sz="1400" b="0" dirty="0">
                <a:solidFill>
                  <a:schemeClr val="bg1">
                    <a:lumMod val="95000"/>
                  </a:schemeClr>
                </a:solidFill>
                <a:effectLst/>
                <a:latin typeface="Calibri" panose="020F0502020204030204" pitchFamily="34" charset="0"/>
              </a:rPr>
              <a:t>线性相关和生成子空间</a:t>
            </a:r>
            <a:endParaRPr lang="en-US" altLang="ko-KR" sz="1400" b="0" dirty="0">
              <a:solidFill>
                <a:schemeClr val="bg1">
                  <a:lumMod val="95000"/>
                </a:schemeClr>
              </a:solidFill>
              <a:effectLst/>
              <a:latin typeface="Calibri" panose="020F0502020204030204" pitchFamily="34" charset="0"/>
            </a:endParaRPr>
          </a:p>
        </p:txBody>
      </p:sp>
      <p:sp>
        <p:nvSpPr>
          <p:cNvPr id="16" name="Rectangle 3"/>
          <p:cNvSpPr txBox="1">
            <a:spLocks noChangeArrowheads="1"/>
          </p:cNvSpPr>
          <p:nvPr/>
        </p:nvSpPr>
        <p:spPr bwMode="auto">
          <a:xfrm>
            <a:off x="6556374" y="3229184"/>
            <a:ext cx="4406900" cy="40229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000" dirty="0">
                <a:effectLst/>
                <a:latin typeface="Calibri" panose="020F0502020204030204" pitchFamily="34" charset="0"/>
              </a:rPr>
              <a:t>03. </a:t>
            </a:r>
            <a:r>
              <a:rPr lang="zh-CN" altLang="en-US" sz="2000" dirty="0">
                <a:effectLst/>
                <a:latin typeface="Calibri" panose="020F0502020204030204" pitchFamily="34" charset="0"/>
              </a:rPr>
              <a:t>优化方法</a:t>
            </a:r>
            <a:endParaRPr lang="en-US" altLang="ko-KR" sz="2000" dirty="0">
              <a:effectLst/>
              <a:latin typeface="Calibri" panose="020F0502020204030204" pitchFamily="34" charset="0"/>
            </a:endParaRPr>
          </a:p>
        </p:txBody>
      </p:sp>
      <p:sp>
        <p:nvSpPr>
          <p:cNvPr id="17" name="Rectangle 3"/>
          <p:cNvSpPr txBox="1">
            <a:spLocks noChangeArrowheads="1"/>
          </p:cNvSpPr>
          <p:nvPr/>
        </p:nvSpPr>
        <p:spPr bwMode="auto">
          <a:xfrm>
            <a:off x="7035799" y="3673684"/>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3</a:t>
            </a:r>
            <a:r>
              <a:rPr lang="en-US" altLang="ko-KR" sz="1400" b="0" dirty="0">
                <a:solidFill>
                  <a:schemeClr val="bg1">
                    <a:lumMod val="95000"/>
                  </a:schemeClr>
                </a:solidFill>
                <a:effectLst/>
                <a:latin typeface="Calibri" panose="020F0502020204030204" pitchFamily="34" charset="0"/>
              </a:rPr>
              <a:t>-1. </a:t>
            </a:r>
            <a:r>
              <a:rPr lang="zh-CN" altLang="en-US" sz="1400" b="0" dirty="0">
                <a:solidFill>
                  <a:schemeClr val="bg1">
                    <a:lumMod val="95000"/>
                  </a:schemeClr>
                </a:solidFill>
                <a:effectLst/>
                <a:latin typeface="Calibri" panose="020F0502020204030204" pitchFamily="34" charset="0"/>
              </a:rPr>
              <a:t>基于梯度的优化方法</a:t>
            </a:r>
            <a:endParaRPr lang="en-US" altLang="ko-KR" sz="1400" b="0" dirty="0">
              <a:solidFill>
                <a:schemeClr val="bg1">
                  <a:lumMod val="95000"/>
                </a:schemeClr>
              </a:solidFill>
              <a:effectLst/>
              <a:latin typeface="Calibri" panose="020F0502020204030204" pitchFamily="34" charset="0"/>
            </a:endParaRPr>
          </a:p>
        </p:txBody>
      </p:sp>
      <p:sp>
        <p:nvSpPr>
          <p:cNvPr id="18" name="Rectangle 3"/>
          <p:cNvSpPr txBox="1">
            <a:spLocks noChangeArrowheads="1"/>
          </p:cNvSpPr>
          <p:nvPr/>
        </p:nvSpPr>
        <p:spPr bwMode="auto">
          <a:xfrm>
            <a:off x="7035799" y="3992772"/>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3</a:t>
            </a:r>
            <a:r>
              <a:rPr lang="en-US" altLang="ko-KR" sz="1400" b="0" dirty="0">
                <a:solidFill>
                  <a:schemeClr val="bg1">
                    <a:lumMod val="95000"/>
                  </a:schemeClr>
                </a:solidFill>
                <a:effectLst/>
                <a:latin typeface="Calibri" panose="020F0502020204030204" pitchFamily="34" charset="0"/>
              </a:rPr>
              <a:t>-2. </a:t>
            </a:r>
            <a:r>
              <a:rPr lang="en-US" altLang="ko-KR" sz="1400" b="0" dirty="0" err="1">
                <a:solidFill>
                  <a:schemeClr val="bg1">
                    <a:lumMod val="95000"/>
                  </a:schemeClr>
                </a:solidFill>
                <a:effectLst/>
                <a:latin typeface="Calibri" panose="020F0502020204030204" pitchFamily="34" charset="0"/>
              </a:rPr>
              <a:t>jacobian</a:t>
            </a:r>
            <a:r>
              <a:rPr lang="zh-CN" altLang="en-US" sz="1400" b="0" dirty="0">
                <a:solidFill>
                  <a:schemeClr val="bg1">
                    <a:lumMod val="95000"/>
                  </a:schemeClr>
                </a:solidFill>
                <a:effectLst/>
                <a:latin typeface="Calibri" panose="020F0502020204030204" pitchFamily="34" charset="0"/>
              </a:rPr>
              <a:t>和</a:t>
            </a:r>
            <a:r>
              <a:rPr lang="en-US" altLang="zh-CN" sz="1400" b="0" dirty="0">
                <a:solidFill>
                  <a:schemeClr val="bg1">
                    <a:lumMod val="95000"/>
                  </a:schemeClr>
                </a:solidFill>
                <a:effectLst/>
                <a:latin typeface="Calibri" panose="020F0502020204030204" pitchFamily="34" charset="0"/>
              </a:rPr>
              <a:t>Hessian</a:t>
            </a:r>
            <a:r>
              <a:rPr lang="zh-CN" altLang="en-US" sz="1400" b="0" dirty="0">
                <a:solidFill>
                  <a:schemeClr val="bg1">
                    <a:lumMod val="95000"/>
                  </a:schemeClr>
                </a:solidFill>
                <a:effectLst/>
                <a:latin typeface="Calibri" panose="020F0502020204030204" pitchFamily="34" charset="0"/>
              </a:rPr>
              <a:t>矩阵</a:t>
            </a:r>
            <a:endParaRPr lang="en-US" altLang="ko-KR" sz="1400" b="0" dirty="0">
              <a:solidFill>
                <a:schemeClr val="bg1">
                  <a:lumMod val="95000"/>
                </a:schemeClr>
              </a:solidFill>
              <a:effectLst/>
              <a:latin typeface="Calibri" panose="020F0502020204030204" pitchFamily="34" charset="0"/>
            </a:endParaRPr>
          </a:p>
        </p:txBody>
      </p:sp>
      <p:sp>
        <p:nvSpPr>
          <p:cNvPr id="20" name="Rectangle 3"/>
          <p:cNvSpPr txBox="1">
            <a:spLocks noChangeArrowheads="1"/>
          </p:cNvSpPr>
          <p:nvPr/>
        </p:nvSpPr>
        <p:spPr bwMode="auto">
          <a:xfrm>
            <a:off x="2136774" y="4867484"/>
            <a:ext cx="4406900" cy="40229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000" dirty="0">
                <a:effectLst/>
                <a:latin typeface="Calibri" panose="020F0502020204030204" pitchFamily="34" charset="0"/>
              </a:rPr>
              <a:t>02. </a:t>
            </a:r>
            <a:r>
              <a:rPr lang="zh-CN" altLang="en-US" sz="2000" dirty="0">
                <a:effectLst/>
                <a:latin typeface="Calibri" panose="020F0502020204030204" pitchFamily="34" charset="0"/>
              </a:rPr>
              <a:t>概率论</a:t>
            </a:r>
            <a:endParaRPr lang="en-US" altLang="ko-KR" sz="2000" dirty="0">
              <a:effectLst/>
              <a:latin typeface="Calibri" panose="020F0502020204030204" pitchFamily="34" charset="0"/>
            </a:endParaRPr>
          </a:p>
        </p:txBody>
      </p:sp>
      <p:sp>
        <p:nvSpPr>
          <p:cNvPr id="21" name="Rectangle 3"/>
          <p:cNvSpPr txBox="1">
            <a:spLocks noChangeArrowheads="1"/>
          </p:cNvSpPr>
          <p:nvPr/>
        </p:nvSpPr>
        <p:spPr bwMode="auto">
          <a:xfrm>
            <a:off x="2616199" y="5311984"/>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2</a:t>
            </a:r>
            <a:r>
              <a:rPr lang="en-US" altLang="ko-KR" sz="1400" b="0" dirty="0">
                <a:solidFill>
                  <a:schemeClr val="bg1">
                    <a:lumMod val="95000"/>
                  </a:schemeClr>
                </a:solidFill>
                <a:effectLst/>
                <a:latin typeface="Calibri" panose="020F0502020204030204" pitchFamily="34" charset="0"/>
              </a:rPr>
              <a:t>-1. </a:t>
            </a:r>
            <a:r>
              <a:rPr lang="zh-CN" altLang="en-US" sz="1400" b="0" dirty="0">
                <a:solidFill>
                  <a:schemeClr val="bg1">
                    <a:lumMod val="95000"/>
                  </a:schemeClr>
                </a:solidFill>
                <a:effectLst/>
                <a:latin typeface="Calibri" panose="020F0502020204030204" pitchFamily="34" charset="0"/>
              </a:rPr>
              <a:t>随机变量和概率分布</a:t>
            </a:r>
            <a:endParaRPr lang="en-US" altLang="ko-KR" sz="1400" b="0" dirty="0">
              <a:solidFill>
                <a:schemeClr val="bg1">
                  <a:lumMod val="95000"/>
                </a:schemeClr>
              </a:solidFill>
              <a:effectLst/>
              <a:latin typeface="Calibri" panose="020F0502020204030204" pitchFamily="34" charset="0"/>
            </a:endParaRPr>
          </a:p>
        </p:txBody>
      </p:sp>
      <p:sp>
        <p:nvSpPr>
          <p:cNvPr id="22" name="Rectangle 3"/>
          <p:cNvSpPr txBox="1">
            <a:spLocks noChangeArrowheads="1"/>
          </p:cNvSpPr>
          <p:nvPr/>
        </p:nvSpPr>
        <p:spPr bwMode="auto">
          <a:xfrm>
            <a:off x="2616199" y="5631072"/>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2</a:t>
            </a:r>
            <a:r>
              <a:rPr lang="en-US" altLang="ko-KR" sz="1400" b="0" dirty="0">
                <a:solidFill>
                  <a:schemeClr val="bg1">
                    <a:lumMod val="95000"/>
                  </a:schemeClr>
                </a:solidFill>
                <a:effectLst/>
                <a:latin typeface="Calibri" panose="020F0502020204030204" pitchFamily="34" charset="0"/>
              </a:rPr>
              <a:t>-2. </a:t>
            </a:r>
            <a:r>
              <a:rPr lang="zh-CN" altLang="en-US" sz="1400" b="0" dirty="0">
                <a:solidFill>
                  <a:schemeClr val="bg1">
                    <a:lumMod val="95000"/>
                  </a:schemeClr>
                </a:solidFill>
                <a:effectLst/>
                <a:latin typeface="Calibri" panose="020F0502020204030204" pitchFamily="34" charset="0"/>
              </a:rPr>
              <a:t>边缘概率和条件概率</a:t>
            </a:r>
            <a:endParaRPr lang="en-US" altLang="ko-KR" sz="1400" b="0" dirty="0">
              <a:solidFill>
                <a:schemeClr val="bg1">
                  <a:lumMod val="95000"/>
                </a:schemeClr>
              </a:solidFill>
              <a:effectLst/>
              <a:latin typeface="Calibri" panose="020F0502020204030204" pitchFamily="34" charset="0"/>
            </a:endParaRPr>
          </a:p>
        </p:txBody>
      </p:sp>
      <p:sp>
        <p:nvSpPr>
          <p:cNvPr id="24" name="Rectangle 3"/>
          <p:cNvSpPr txBox="1">
            <a:spLocks noChangeArrowheads="1"/>
          </p:cNvSpPr>
          <p:nvPr/>
        </p:nvSpPr>
        <p:spPr bwMode="auto">
          <a:xfrm>
            <a:off x="6652627" y="5109918"/>
            <a:ext cx="4406900" cy="40229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2000" dirty="0">
                <a:effectLst/>
                <a:latin typeface="Calibri" panose="020F0502020204030204" pitchFamily="34" charset="0"/>
              </a:rPr>
              <a:t>04. </a:t>
            </a:r>
            <a:r>
              <a:rPr lang="zh-CN" altLang="en-US" sz="2000" dirty="0">
                <a:effectLst/>
                <a:latin typeface="Calibri" panose="020F0502020204030204" pitchFamily="34" charset="0"/>
              </a:rPr>
              <a:t>信息论及其他</a:t>
            </a:r>
            <a:endParaRPr lang="en-US" altLang="ko-KR" sz="2000" dirty="0">
              <a:effectLst/>
              <a:latin typeface="Calibri" panose="020F0502020204030204" pitchFamily="34" charset="0"/>
            </a:endParaRPr>
          </a:p>
        </p:txBody>
      </p:sp>
      <p:sp>
        <p:nvSpPr>
          <p:cNvPr id="25" name="Rectangle 3"/>
          <p:cNvSpPr txBox="1">
            <a:spLocks noChangeArrowheads="1"/>
          </p:cNvSpPr>
          <p:nvPr/>
        </p:nvSpPr>
        <p:spPr bwMode="auto">
          <a:xfrm>
            <a:off x="7035798" y="5630152"/>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4</a:t>
            </a:r>
            <a:r>
              <a:rPr lang="en-US" altLang="ko-KR" sz="1400" b="0" dirty="0">
                <a:solidFill>
                  <a:schemeClr val="bg1">
                    <a:lumMod val="95000"/>
                  </a:schemeClr>
                </a:solidFill>
                <a:effectLst/>
                <a:latin typeface="Calibri" panose="020F0502020204030204" pitchFamily="34" charset="0"/>
              </a:rPr>
              <a:t>-1. </a:t>
            </a:r>
            <a:r>
              <a:rPr lang="zh-CN" altLang="en-US" sz="1400" b="0" dirty="0">
                <a:solidFill>
                  <a:schemeClr val="bg1">
                    <a:lumMod val="95000"/>
                  </a:schemeClr>
                </a:solidFill>
                <a:effectLst/>
                <a:latin typeface="Calibri" panose="020F0502020204030204" pitchFamily="34" charset="0"/>
              </a:rPr>
              <a:t>自信息和香农熵</a:t>
            </a:r>
            <a:endParaRPr lang="en-US" altLang="ko-KR" sz="1400" b="0" dirty="0">
              <a:solidFill>
                <a:schemeClr val="bg1">
                  <a:lumMod val="95000"/>
                </a:schemeClr>
              </a:solidFill>
              <a:effectLst/>
              <a:latin typeface="Calibri" panose="020F0502020204030204" pitchFamily="34" charset="0"/>
            </a:endParaRPr>
          </a:p>
        </p:txBody>
      </p:sp>
      <p:sp>
        <p:nvSpPr>
          <p:cNvPr id="26" name="Rectangle 3"/>
          <p:cNvSpPr txBox="1">
            <a:spLocks noChangeArrowheads="1"/>
          </p:cNvSpPr>
          <p:nvPr/>
        </p:nvSpPr>
        <p:spPr bwMode="auto">
          <a:xfrm>
            <a:off x="7035798" y="5955393"/>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4</a:t>
            </a:r>
            <a:r>
              <a:rPr lang="en-US" altLang="ko-KR" sz="1400" b="0" dirty="0">
                <a:solidFill>
                  <a:schemeClr val="bg1">
                    <a:lumMod val="95000"/>
                  </a:schemeClr>
                </a:solidFill>
                <a:effectLst/>
                <a:latin typeface="Calibri" panose="020F0502020204030204" pitchFamily="34" charset="0"/>
              </a:rPr>
              <a:t>-2. </a:t>
            </a:r>
            <a:r>
              <a:rPr lang="en-US" altLang="zh-CN" sz="1400" b="0" dirty="0">
                <a:solidFill>
                  <a:schemeClr val="bg1">
                    <a:lumMod val="95000"/>
                  </a:schemeClr>
                </a:solidFill>
                <a:effectLst/>
                <a:latin typeface="Calibri" panose="020F0502020204030204" pitchFamily="34" charset="0"/>
              </a:rPr>
              <a:t>KL</a:t>
            </a:r>
            <a:r>
              <a:rPr lang="zh-CN" altLang="en-US" sz="1400" b="0" dirty="0">
                <a:solidFill>
                  <a:schemeClr val="bg1">
                    <a:lumMod val="95000"/>
                  </a:schemeClr>
                </a:solidFill>
                <a:effectLst/>
                <a:latin typeface="Calibri" panose="020F0502020204030204" pitchFamily="34" charset="0"/>
              </a:rPr>
              <a:t>散度和交叉熵</a:t>
            </a:r>
            <a:endParaRPr lang="en-US" altLang="ko-KR" sz="1400" b="0" dirty="0">
              <a:solidFill>
                <a:schemeClr val="bg1">
                  <a:lumMod val="95000"/>
                </a:schemeClr>
              </a:solidFill>
              <a:effectLst/>
              <a:latin typeface="Calibri" panose="020F0502020204030204" pitchFamily="34" charset="0"/>
            </a:endParaRPr>
          </a:p>
        </p:txBody>
      </p:sp>
      <p:sp>
        <p:nvSpPr>
          <p:cNvPr id="27" name="Rectangle 3"/>
          <p:cNvSpPr txBox="1">
            <a:spLocks noChangeArrowheads="1"/>
          </p:cNvSpPr>
          <p:nvPr/>
        </p:nvSpPr>
        <p:spPr bwMode="auto">
          <a:xfrm>
            <a:off x="7035798" y="6275324"/>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4</a:t>
            </a:r>
            <a:r>
              <a:rPr lang="en-US" altLang="ko-KR" sz="1400" b="0" dirty="0">
                <a:solidFill>
                  <a:schemeClr val="bg1">
                    <a:lumMod val="95000"/>
                  </a:schemeClr>
                </a:solidFill>
                <a:effectLst/>
                <a:latin typeface="Calibri" panose="020F0502020204030204" pitchFamily="34" charset="0"/>
              </a:rPr>
              <a:t>-3. </a:t>
            </a:r>
            <a:r>
              <a:rPr lang="zh-CN" altLang="en-US" sz="1400" b="0" dirty="0">
                <a:solidFill>
                  <a:schemeClr val="bg1">
                    <a:lumMod val="95000"/>
                  </a:schemeClr>
                </a:solidFill>
                <a:effectLst/>
                <a:latin typeface="Calibri" panose="020F0502020204030204" pitchFamily="34" charset="0"/>
              </a:rPr>
              <a:t>常用函数和贝叶斯规则</a:t>
            </a:r>
            <a:endParaRPr lang="en-US" altLang="ko-KR" sz="1400" b="0" dirty="0">
              <a:solidFill>
                <a:schemeClr val="bg1">
                  <a:lumMod val="95000"/>
                </a:schemeClr>
              </a:solidFill>
              <a:effectLst/>
              <a:latin typeface="Calibri" panose="020F0502020204030204" pitchFamily="34" charset="0"/>
            </a:endParaRPr>
          </a:p>
        </p:txBody>
      </p:sp>
      <p:sp>
        <p:nvSpPr>
          <p:cNvPr id="23" name="Rectangle 3">
            <a:extLst>
              <a:ext uri="{FF2B5EF4-FFF2-40B4-BE49-F238E27FC236}">
                <a16:creationId xmlns:a16="http://schemas.microsoft.com/office/drawing/2014/main" xmlns="" id="{B608EA80-8D96-4D98-B7E0-3D01C9B47098}"/>
              </a:ext>
            </a:extLst>
          </p:cNvPr>
          <p:cNvSpPr txBox="1">
            <a:spLocks noChangeArrowheads="1"/>
          </p:cNvSpPr>
          <p:nvPr/>
        </p:nvSpPr>
        <p:spPr bwMode="auto">
          <a:xfrm>
            <a:off x="2616198" y="3418832"/>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a:t>
            </a:r>
            <a:r>
              <a:rPr lang="en-US" altLang="zh-CN" sz="1400" b="0" dirty="0">
                <a:solidFill>
                  <a:schemeClr val="bg1">
                    <a:lumMod val="95000"/>
                  </a:schemeClr>
                </a:solidFill>
                <a:effectLst/>
                <a:latin typeface="Calibri" panose="020F0502020204030204" pitchFamily="34" charset="0"/>
              </a:rPr>
              <a:t>4</a:t>
            </a:r>
            <a:r>
              <a:rPr lang="en-US" altLang="ko-KR" sz="1400" b="0" dirty="0">
                <a:solidFill>
                  <a:schemeClr val="bg1">
                    <a:lumMod val="95000"/>
                  </a:schemeClr>
                </a:solidFill>
                <a:effectLst/>
                <a:latin typeface="Calibri" panose="020F0502020204030204" pitchFamily="34" charset="0"/>
              </a:rPr>
              <a:t>. </a:t>
            </a:r>
            <a:r>
              <a:rPr lang="zh-CN" altLang="en-US" sz="1400" b="0" dirty="0">
                <a:solidFill>
                  <a:schemeClr val="bg1">
                    <a:lumMod val="95000"/>
                  </a:schemeClr>
                </a:solidFill>
                <a:effectLst/>
                <a:latin typeface="Calibri" panose="020F0502020204030204" pitchFamily="34" charset="0"/>
              </a:rPr>
              <a:t>范数</a:t>
            </a:r>
            <a:endParaRPr lang="en-US" altLang="ko-KR" sz="1400" b="0" dirty="0">
              <a:solidFill>
                <a:schemeClr val="bg1">
                  <a:lumMod val="95000"/>
                </a:schemeClr>
              </a:solidFill>
              <a:effectLst/>
              <a:latin typeface="Calibri" panose="020F0502020204030204" pitchFamily="34" charset="0"/>
            </a:endParaRPr>
          </a:p>
        </p:txBody>
      </p:sp>
      <p:sp>
        <p:nvSpPr>
          <p:cNvPr id="29" name="Rectangle 3">
            <a:extLst>
              <a:ext uri="{FF2B5EF4-FFF2-40B4-BE49-F238E27FC236}">
                <a16:creationId xmlns:a16="http://schemas.microsoft.com/office/drawing/2014/main" xmlns="" id="{B3664B37-841A-4430-9B59-7978FE89C86C}"/>
              </a:ext>
            </a:extLst>
          </p:cNvPr>
          <p:cNvSpPr txBox="1">
            <a:spLocks noChangeArrowheads="1"/>
          </p:cNvSpPr>
          <p:nvPr/>
        </p:nvSpPr>
        <p:spPr bwMode="auto">
          <a:xfrm>
            <a:off x="2628898" y="3748349"/>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a:t>
            </a:r>
            <a:r>
              <a:rPr lang="en-US" altLang="zh-CN" sz="1400" b="0" dirty="0">
                <a:solidFill>
                  <a:schemeClr val="bg1">
                    <a:lumMod val="95000"/>
                  </a:schemeClr>
                </a:solidFill>
                <a:effectLst/>
                <a:latin typeface="Calibri" panose="020F0502020204030204" pitchFamily="34" charset="0"/>
              </a:rPr>
              <a:t>5</a:t>
            </a:r>
            <a:r>
              <a:rPr lang="en-US" altLang="ko-KR" sz="1400" b="0" dirty="0">
                <a:solidFill>
                  <a:schemeClr val="bg1">
                    <a:lumMod val="95000"/>
                  </a:schemeClr>
                </a:solidFill>
                <a:effectLst/>
                <a:latin typeface="Calibri" panose="020F0502020204030204" pitchFamily="34" charset="0"/>
              </a:rPr>
              <a:t>. </a:t>
            </a:r>
            <a:r>
              <a:rPr lang="zh-CN" altLang="en-US" sz="1400" b="0" dirty="0">
                <a:solidFill>
                  <a:schemeClr val="bg1">
                    <a:lumMod val="95000"/>
                  </a:schemeClr>
                </a:solidFill>
                <a:effectLst/>
                <a:latin typeface="Calibri" panose="020F0502020204030204" pitchFamily="34" charset="0"/>
              </a:rPr>
              <a:t>特征分解</a:t>
            </a:r>
            <a:endParaRPr lang="en-US" altLang="ko-KR" sz="1400" b="0" dirty="0">
              <a:solidFill>
                <a:schemeClr val="bg1">
                  <a:lumMod val="95000"/>
                </a:schemeClr>
              </a:solidFill>
              <a:effectLst/>
              <a:latin typeface="Calibri" panose="020F0502020204030204" pitchFamily="34" charset="0"/>
            </a:endParaRPr>
          </a:p>
        </p:txBody>
      </p:sp>
      <p:sp>
        <p:nvSpPr>
          <p:cNvPr id="30" name="Rectangle 3">
            <a:extLst>
              <a:ext uri="{FF2B5EF4-FFF2-40B4-BE49-F238E27FC236}">
                <a16:creationId xmlns:a16="http://schemas.microsoft.com/office/drawing/2014/main" xmlns="" id="{D865EA55-BB71-42FE-AD16-9BC4E18350A0}"/>
              </a:ext>
            </a:extLst>
          </p:cNvPr>
          <p:cNvSpPr txBox="1">
            <a:spLocks noChangeArrowheads="1"/>
          </p:cNvSpPr>
          <p:nvPr/>
        </p:nvSpPr>
        <p:spPr bwMode="auto">
          <a:xfrm>
            <a:off x="2616198" y="5950160"/>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2</a:t>
            </a:r>
            <a:r>
              <a:rPr lang="en-US" altLang="ko-KR" sz="1400" b="0" dirty="0">
                <a:solidFill>
                  <a:schemeClr val="bg1">
                    <a:lumMod val="95000"/>
                  </a:schemeClr>
                </a:solidFill>
                <a:effectLst/>
                <a:latin typeface="Calibri" panose="020F0502020204030204" pitchFamily="34" charset="0"/>
              </a:rPr>
              <a:t>-</a:t>
            </a:r>
            <a:r>
              <a:rPr lang="en-US" altLang="zh-CN" sz="1400" b="0" dirty="0">
                <a:solidFill>
                  <a:schemeClr val="bg1">
                    <a:lumMod val="95000"/>
                  </a:schemeClr>
                </a:solidFill>
                <a:effectLst/>
                <a:latin typeface="Calibri" panose="020F0502020204030204" pitchFamily="34" charset="0"/>
              </a:rPr>
              <a:t>3</a:t>
            </a:r>
            <a:r>
              <a:rPr lang="en-US" altLang="ko-KR" sz="1400" b="0" dirty="0">
                <a:solidFill>
                  <a:schemeClr val="bg1">
                    <a:lumMod val="95000"/>
                  </a:schemeClr>
                </a:solidFill>
                <a:effectLst/>
                <a:latin typeface="Calibri" panose="020F0502020204030204" pitchFamily="34" charset="0"/>
              </a:rPr>
              <a:t>. </a:t>
            </a:r>
            <a:r>
              <a:rPr lang="zh-CN" altLang="en-US" sz="1400" b="0" dirty="0">
                <a:solidFill>
                  <a:schemeClr val="bg1">
                    <a:lumMod val="95000"/>
                  </a:schemeClr>
                </a:solidFill>
                <a:effectLst/>
                <a:latin typeface="Calibri" panose="020F0502020204030204" pitchFamily="34" charset="0"/>
              </a:rPr>
              <a:t>独立性和条件独立性</a:t>
            </a:r>
            <a:endParaRPr lang="en-US" altLang="ko-KR" sz="1400" b="0" dirty="0">
              <a:solidFill>
                <a:schemeClr val="bg1">
                  <a:lumMod val="95000"/>
                </a:schemeClr>
              </a:solidFill>
              <a:effectLst/>
              <a:latin typeface="Calibri" panose="020F0502020204030204" pitchFamily="34" charset="0"/>
            </a:endParaRPr>
          </a:p>
        </p:txBody>
      </p:sp>
      <p:sp>
        <p:nvSpPr>
          <p:cNvPr id="31" name="Rectangle 3">
            <a:extLst>
              <a:ext uri="{FF2B5EF4-FFF2-40B4-BE49-F238E27FC236}">
                <a16:creationId xmlns:a16="http://schemas.microsoft.com/office/drawing/2014/main" xmlns="" id="{6C9F1D01-6F61-400C-8B81-5D3A9E3DAB8D}"/>
              </a:ext>
            </a:extLst>
          </p:cNvPr>
          <p:cNvSpPr txBox="1">
            <a:spLocks noChangeArrowheads="1"/>
          </p:cNvSpPr>
          <p:nvPr/>
        </p:nvSpPr>
        <p:spPr bwMode="auto">
          <a:xfrm>
            <a:off x="2616198" y="6275324"/>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2</a:t>
            </a:r>
            <a:r>
              <a:rPr lang="en-US" altLang="ko-KR" sz="1400" b="0" dirty="0">
                <a:solidFill>
                  <a:schemeClr val="bg1">
                    <a:lumMod val="95000"/>
                  </a:schemeClr>
                </a:solidFill>
                <a:effectLst/>
                <a:latin typeface="Calibri" panose="020F0502020204030204" pitchFamily="34" charset="0"/>
              </a:rPr>
              <a:t>-</a:t>
            </a:r>
            <a:r>
              <a:rPr lang="en-US" altLang="zh-CN" sz="1400" b="0" dirty="0">
                <a:solidFill>
                  <a:schemeClr val="bg1">
                    <a:lumMod val="95000"/>
                  </a:schemeClr>
                </a:solidFill>
                <a:effectLst/>
                <a:latin typeface="Calibri" panose="020F0502020204030204" pitchFamily="34" charset="0"/>
              </a:rPr>
              <a:t>4</a:t>
            </a:r>
            <a:r>
              <a:rPr lang="en-US" altLang="ko-KR" sz="1400" b="0" dirty="0">
                <a:solidFill>
                  <a:schemeClr val="bg1">
                    <a:lumMod val="95000"/>
                  </a:schemeClr>
                </a:solidFill>
                <a:effectLst/>
                <a:latin typeface="Calibri" panose="020F0502020204030204" pitchFamily="34" charset="0"/>
              </a:rPr>
              <a:t>. </a:t>
            </a:r>
            <a:r>
              <a:rPr lang="zh-CN" altLang="en-US" sz="1400" b="0" dirty="0">
                <a:solidFill>
                  <a:schemeClr val="bg1">
                    <a:lumMod val="95000"/>
                  </a:schemeClr>
                </a:solidFill>
                <a:effectLst/>
                <a:latin typeface="Calibri" panose="020F0502020204030204" pitchFamily="34" charset="0"/>
              </a:rPr>
              <a:t>常用概率分布</a:t>
            </a:r>
            <a:endParaRPr lang="en-US" altLang="ko-KR" sz="1400" b="0" dirty="0">
              <a:solidFill>
                <a:schemeClr val="bg1">
                  <a:lumMod val="95000"/>
                </a:schemeClr>
              </a:solidFill>
              <a:effectLst/>
              <a:latin typeface="Calibri" panose="020F0502020204030204" pitchFamily="34" charset="0"/>
            </a:endParaRPr>
          </a:p>
        </p:txBody>
      </p:sp>
      <p:sp>
        <p:nvSpPr>
          <p:cNvPr id="32" name="Rectangle 3">
            <a:extLst>
              <a:ext uri="{FF2B5EF4-FFF2-40B4-BE49-F238E27FC236}">
                <a16:creationId xmlns:a16="http://schemas.microsoft.com/office/drawing/2014/main" xmlns="" id="{FCF8B4AA-AC95-4598-81D7-7CA41E4D2A7A}"/>
              </a:ext>
            </a:extLst>
          </p:cNvPr>
          <p:cNvSpPr txBox="1">
            <a:spLocks noChangeArrowheads="1"/>
          </p:cNvSpPr>
          <p:nvPr/>
        </p:nvSpPr>
        <p:spPr bwMode="auto">
          <a:xfrm>
            <a:off x="7035798" y="4374329"/>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3</a:t>
            </a:r>
            <a:r>
              <a:rPr lang="en-US" altLang="ko-KR" sz="1400" b="0" dirty="0">
                <a:solidFill>
                  <a:schemeClr val="bg1">
                    <a:lumMod val="95000"/>
                  </a:schemeClr>
                </a:solidFill>
                <a:effectLst/>
                <a:latin typeface="Calibri" panose="020F0502020204030204" pitchFamily="34" charset="0"/>
              </a:rPr>
              <a:t>-3. </a:t>
            </a:r>
            <a:r>
              <a:rPr lang="zh-CN" altLang="en-US" sz="1400" b="0" dirty="0">
                <a:solidFill>
                  <a:schemeClr val="bg1">
                    <a:lumMod val="95000"/>
                  </a:schemeClr>
                </a:solidFill>
                <a:effectLst/>
                <a:latin typeface="Calibri" panose="020F0502020204030204" pitchFamily="34" charset="0"/>
              </a:rPr>
              <a:t>约束优化</a:t>
            </a:r>
            <a:endParaRPr lang="en-US" altLang="ko-KR" sz="1400" b="0" dirty="0">
              <a:solidFill>
                <a:schemeClr val="bg1">
                  <a:lumMod val="95000"/>
                </a:schemeClr>
              </a:solidFill>
              <a:effectLst/>
              <a:latin typeface="Calibri" panose="020F0502020204030204" pitchFamily="34" charset="0"/>
            </a:endParaRPr>
          </a:p>
        </p:txBody>
      </p:sp>
    </p:spTree>
    <p:extLst>
      <p:ext uri="{BB962C8B-B14F-4D97-AF65-F5344CB8AC3E}">
        <p14:creationId xmlns:p14="http://schemas.microsoft.com/office/powerpoint/2010/main" val="21725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常用概率分布</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071976"/>
                <a:ext cx="10563154" cy="4235198"/>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正态分布可以推广到</a:t>
                </a:r>
                <a14:m>
                  <m:oMath xmlns:m="http://schemas.openxmlformats.org/officeDocument/2006/math">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ea typeface="Cambria Math" panose="02040503050406030204" pitchFamily="18" charset="0"/>
                          </a:rPr>
                          <m:t>ℝ</m:t>
                        </m:r>
                      </m:e>
                      <m:sup>
                        <m:r>
                          <a:rPr lang="en-US" altLang="zh-CN" sz="1600" b="1" i="1" smtClean="0">
                            <a:solidFill>
                              <a:schemeClr val="bg1"/>
                            </a:solidFill>
                            <a:latin typeface="Cambria Math" panose="02040503050406030204" pitchFamily="18" charset="0"/>
                          </a:rPr>
                          <m:t>𝒏</m:t>
                        </m:r>
                      </m:sup>
                    </m:sSup>
                    <m:r>
                      <a:rPr lang="en-US" altLang="zh-CN" sz="1600" b="1" i="1" smtClean="0">
                        <a:solidFill>
                          <a:schemeClr val="bg1"/>
                        </a:solidFill>
                        <a:latin typeface="Cambria Math" panose="02040503050406030204" pitchFamily="18" charset="0"/>
                      </a:rPr>
                      <m:t> </m:t>
                    </m:r>
                    <m:r>
                      <a:rPr lang="zh-CN" altLang="en-US" sz="1600" b="1" i="1">
                        <a:solidFill>
                          <a:schemeClr val="bg1"/>
                        </a:solidFill>
                        <a:latin typeface="Cambria Math" panose="02040503050406030204" pitchFamily="18" charset="0"/>
                      </a:rPr>
                      <m:t>空间</m:t>
                    </m:r>
                  </m:oMath>
                </a14:m>
                <a:r>
                  <a:rPr lang="zh-CN" altLang="en-US" sz="1600" b="1" dirty="0">
                    <a:solidFill>
                      <a:schemeClr val="bg1"/>
                    </a:solidFill>
                    <a:latin typeface="Calibri" panose="020F0502020204030204" pitchFamily="34" charset="0"/>
                  </a:rPr>
                  <a:t>，这种情况下被称为</a:t>
                </a:r>
                <a:r>
                  <a:rPr lang="zh-CN" altLang="en-US" sz="1600" b="1" dirty="0">
                    <a:solidFill>
                      <a:srgbClr val="92D050"/>
                    </a:solidFill>
                    <a:latin typeface="Calibri" panose="020F0502020204030204" pitchFamily="34" charset="0"/>
                  </a:rPr>
                  <a:t>多维正态分布</a:t>
                </a:r>
                <a:r>
                  <a:rPr lang="zh-CN" altLang="en-US" sz="1600" b="1" dirty="0">
                    <a:solidFill>
                      <a:schemeClr val="bg1"/>
                    </a:solidFill>
                    <a:latin typeface="Calibri" panose="020F0502020204030204" pitchFamily="34" charset="0"/>
                  </a:rPr>
                  <a:t>，它的参数是一个正定对称矩阵 </a:t>
                </a:r>
                <a14:m>
                  <m:oMath xmlns:m="http://schemas.openxmlformats.org/officeDocument/2006/math">
                    <m:r>
                      <a:rPr lang="zh-CN" altLang="en-US" sz="1600" b="1" i="1" smtClean="0">
                        <a:solidFill>
                          <a:schemeClr val="bg1"/>
                        </a:solidFill>
                        <a:latin typeface="Cambria Math" panose="02040503050406030204" pitchFamily="18" charset="0"/>
                      </a:rPr>
                      <m:t>𝚺</m:t>
                    </m:r>
                  </m:oMath>
                </a14:m>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𝑵</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𝝁</m:t>
                          </m:r>
                          <m:r>
                            <a:rPr lang="en-US" altLang="zh-CN" sz="1600" b="1" i="1" smtClean="0">
                              <a:solidFill>
                                <a:schemeClr val="bg1"/>
                              </a:solidFill>
                              <a:latin typeface="Cambria Math" panose="02040503050406030204" pitchFamily="18" charset="0"/>
                            </a:rPr>
                            <m:t>,</m:t>
                          </m:r>
                          <m:r>
                            <a:rPr lang="zh-CN" altLang="en-US" sz="1600" b="1" i="1">
                              <a:solidFill>
                                <a:schemeClr val="bg1"/>
                              </a:solidFill>
                              <a:latin typeface="Cambria Math" panose="02040503050406030204" pitchFamily="18" charset="0"/>
                            </a:rPr>
                            <m:t>𝚺</m:t>
                          </m:r>
                        </m:e>
                      </m:d>
                      <m:r>
                        <a:rPr lang="en-US" altLang="zh-CN" sz="1600" b="1" i="1" smtClean="0">
                          <a:solidFill>
                            <a:schemeClr val="bg1"/>
                          </a:solidFill>
                          <a:latin typeface="Cambria Math" panose="02040503050406030204" pitchFamily="18" charset="0"/>
                        </a:rPr>
                        <m:t>=</m:t>
                      </m:r>
                      <m:rad>
                        <m:radPr>
                          <m:degHide m:val="on"/>
                          <m:ctrlPr>
                            <a:rPr lang="en-US" altLang="zh-CN" sz="1600" b="1" i="1" smtClean="0">
                              <a:solidFill>
                                <a:schemeClr val="bg1"/>
                              </a:solidFill>
                              <a:latin typeface="Cambria Math" charset="0"/>
                            </a:rPr>
                          </m:ctrlPr>
                        </m:radPr>
                        <m:deg/>
                        <m:e>
                          <m:f>
                            <m:fPr>
                              <m:ctrlPr>
                                <a:rPr lang="en-US" altLang="zh-CN" sz="1600" b="1" i="1" smtClean="0">
                                  <a:solidFill>
                                    <a:schemeClr val="bg1"/>
                                  </a:solidFill>
                                  <a:latin typeface="Cambria Math" charset="0"/>
                                </a:rPr>
                              </m:ctrlPr>
                            </m:fPr>
                            <m:num>
                              <m:r>
                                <a:rPr lang="en-US" altLang="zh-CN" sz="1600" b="1" i="1" smtClean="0">
                                  <a:solidFill>
                                    <a:schemeClr val="bg1"/>
                                  </a:solidFill>
                                  <a:latin typeface="Cambria Math" panose="02040503050406030204" pitchFamily="18" charset="0"/>
                                </a:rPr>
                                <m:t>𝟏</m:t>
                              </m:r>
                            </m:num>
                            <m:den>
                              <m:sSup>
                                <m:sSupPr>
                                  <m:ctrlPr>
                                    <a:rPr lang="en-US" altLang="zh-CN" sz="1600" b="1" i="1" smtClean="0">
                                      <a:solidFill>
                                        <a:schemeClr val="bg1"/>
                                      </a:solidFill>
                                      <a:latin typeface="Cambria Math" charset="0"/>
                                    </a:rPr>
                                  </m:ctrlPr>
                                </m:sSupPr>
                                <m:e>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𝟐</m:t>
                                      </m:r>
                                      <m:r>
                                        <a:rPr lang="zh-CN" altLang="en-US" sz="1600" b="1" i="1" smtClean="0">
                                          <a:solidFill>
                                            <a:schemeClr val="bg1"/>
                                          </a:solidFill>
                                          <a:latin typeface="Cambria Math" panose="02040503050406030204" pitchFamily="18" charset="0"/>
                                        </a:rPr>
                                        <m:t>𝝅</m:t>
                                      </m:r>
                                    </m:e>
                                  </m:d>
                                </m:e>
                                <m:sup>
                                  <m:r>
                                    <a:rPr lang="en-US" altLang="zh-CN" sz="1600" b="1" i="1" smtClean="0">
                                      <a:solidFill>
                                        <a:schemeClr val="bg1"/>
                                      </a:solidFill>
                                      <a:latin typeface="Cambria Math" panose="02040503050406030204" pitchFamily="18" charset="0"/>
                                    </a:rPr>
                                    <m:t>𝒏</m:t>
                                  </m:r>
                                </m:sup>
                              </m:sSup>
                              <m:func>
                                <m:funcPr>
                                  <m:ctrlPr>
                                    <a:rPr lang="en-US" altLang="zh-CN" sz="1600" b="1" i="1" smtClean="0">
                                      <a:solidFill>
                                        <a:schemeClr val="bg1"/>
                                      </a:solidFill>
                                      <a:latin typeface="Cambria Math" charset="0"/>
                                    </a:rPr>
                                  </m:ctrlPr>
                                </m:funcPr>
                                <m:fName>
                                  <m:r>
                                    <m:rPr>
                                      <m:sty m:val="p"/>
                                    </m:rPr>
                                    <a:rPr lang="en-US" altLang="zh-CN" sz="1600" b="0" i="0" smtClean="0">
                                      <a:solidFill>
                                        <a:schemeClr val="bg1"/>
                                      </a:solidFill>
                                      <a:latin typeface="Cambria Math" panose="02040503050406030204" pitchFamily="18" charset="0"/>
                                    </a:rPr>
                                    <m:t>det</m:t>
                                  </m:r>
                                </m:fName>
                                <m:e>
                                  <m:d>
                                    <m:dPr>
                                      <m:ctrlPr>
                                        <a:rPr lang="en-US" altLang="zh-CN" sz="1600" b="1" i="1" smtClean="0">
                                          <a:solidFill>
                                            <a:schemeClr val="bg1"/>
                                          </a:solidFill>
                                          <a:latin typeface="Cambria Math" charset="0"/>
                                        </a:rPr>
                                      </m:ctrlPr>
                                    </m:dPr>
                                    <m:e>
                                      <m:r>
                                        <a:rPr lang="zh-CN" altLang="en-US" sz="1600" b="1" i="1">
                                          <a:solidFill>
                                            <a:schemeClr val="bg1"/>
                                          </a:solidFill>
                                          <a:latin typeface="Cambria Math" panose="02040503050406030204" pitchFamily="18" charset="0"/>
                                        </a:rPr>
                                        <m:t>𝚺</m:t>
                                      </m:r>
                                    </m:e>
                                  </m:d>
                                </m:e>
                              </m:func>
                            </m:den>
                          </m:f>
                        </m:e>
                      </m:rad>
                      <m:r>
                        <a:rPr lang="en-US" altLang="zh-CN" sz="1600" b="1" i="1" smtClean="0">
                          <a:solidFill>
                            <a:schemeClr val="bg1"/>
                          </a:solidFill>
                          <a:latin typeface="Cambria Math" panose="02040503050406030204" pitchFamily="18" charset="0"/>
                        </a:rPr>
                        <m:t>𝒆𝒙𝒑</m:t>
                      </m:r>
                      <m:r>
                        <a:rPr lang="en-US" altLang="zh-CN" sz="1600" b="1" i="1" smtClean="0">
                          <a:solidFill>
                            <a:schemeClr val="bg1"/>
                          </a:solidFill>
                          <a:latin typeface="Cambria Math" panose="02040503050406030204" pitchFamily="18" charset="0"/>
                        </a:rPr>
                        <m:t>(−</m:t>
                      </m:r>
                      <m:f>
                        <m:fPr>
                          <m:ctrlPr>
                            <a:rPr lang="en-US" altLang="zh-CN" sz="1600" b="1" i="1" smtClean="0">
                              <a:solidFill>
                                <a:schemeClr val="bg1"/>
                              </a:solidFill>
                              <a:latin typeface="Cambria Math" charset="0"/>
                            </a:rPr>
                          </m:ctrlPr>
                        </m:fPr>
                        <m:num>
                          <m:r>
                            <a:rPr lang="en-US" altLang="zh-CN" sz="1600" b="1" i="1" smtClean="0">
                              <a:solidFill>
                                <a:schemeClr val="bg1"/>
                              </a:solidFill>
                              <a:latin typeface="Cambria Math" panose="02040503050406030204" pitchFamily="18" charset="0"/>
                            </a:rPr>
                            <m:t>𝟏</m:t>
                          </m:r>
                        </m:num>
                        <m:den>
                          <m:r>
                            <a:rPr lang="en-US" altLang="zh-CN" sz="1600" b="1" i="1" smtClean="0">
                              <a:solidFill>
                                <a:schemeClr val="bg1"/>
                              </a:solidFill>
                              <a:latin typeface="Cambria Math" panose="02040503050406030204" pitchFamily="18" charset="0"/>
                            </a:rPr>
                            <m:t>𝟐</m:t>
                          </m:r>
                        </m:den>
                      </m:f>
                      <m:sSup>
                        <m:sSupPr>
                          <m:ctrlPr>
                            <a:rPr lang="en-US" altLang="zh-CN" sz="1600" b="1" i="1" smtClean="0">
                              <a:solidFill>
                                <a:schemeClr val="bg1"/>
                              </a:solidFill>
                              <a:latin typeface="Cambria Math" charset="0"/>
                            </a:rPr>
                          </m:ctrlPr>
                        </m:sSupPr>
                        <m:e>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𝝁</m:t>
                              </m:r>
                            </m:e>
                          </m:d>
                        </m:e>
                        <m:sup>
                          <m:r>
                            <a:rPr lang="en-US" altLang="zh-CN" sz="1600" b="1" i="1" smtClean="0">
                              <a:solidFill>
                                <a:schemeClr val="bg1"/>
                              </a:solidFill>
                              <a:latin typeface="Cambria Math" panose="02040503050406030204" pitchFamily="18" charset="0"/>
                            </a:rPr>
                            <m:t>𝑻</m:t>
                          </m:r>
                        </m:sup>
                      </m:sSup>
                      <m:sSup>
                        <m:sSupPr>
                          <m:ctrlPr>
                            <a:rPr lang="en-US" altLang="zh-CN" sz="1600" b="1" i="1" smtClean="0">
                              <a:solidFill>
                                <a:schemeClr val="bg1"/>
                              </a:solidFill>
                              <a:latin typeface="Cambria Math" charset="0"/>
                            </a:rPr>
                          </m:ctrlPr>
                        </m:sSupPr>
                        <m:e>
                          <m:r>
                            <a:rPr lang="zh-CN" altLang="en-US" sz="1600" b="1" i="1">
                              <a:solidFill>
                                <a:schemeClr val="bg1"/>
                              </a:solidFill>
                              <a:latin typeface="Cambria Math" panose="02040503050406030204" pitchFamily="18" charset="0"/>
                            </a:rPr>
                            <m:t>𝚺</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sup>
                      </m:s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𝝁</m:t>
                      </m:r>
                      <m:r>
                        <a:rPr lang="en-US" altLang="zh-CN" sz="1600" b="1" i="1" smtClean="0">
                          <a:solidFill>
                            <a:schemeClr val="bg1"/>
                          </a:solidFill>
                          <a:latin typeface="Cambria Math" panose="02040503050406030204" pitchFamily="18" charset="0"/>
                        </a:rPr>
                        <m:t>))</m:t>
                      </m:r>
                    </m:oMath>
                  </m:oMathPara>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这里</a:t>
                </a:r>
                <a14:m>
                  <m:oMath xmlns:m="http://schemas.openxmlformats.org/officeDocument/2006/math">
                    <m:r>
                      <a:rPr lang="zh-CN" altLang="en-US" sz="1600" b="1" i="1">
                        <a:solidFill>
                          <a:schemeClr val="bg1"/>
                        </a:solidFill>
                        <a:latin typeface="Cambria Math" panose="02040503050406030204" pitchFamily="18" charset="0"/>
                      </a:rPr>
                      <m:t>𝝁</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依然是分布的均值，只不过现在是</a:t>
                </a:r>
                <a:r>
                  <a:rPr lang="zh-CN" altLang="en-US" sz="1600" b="1" dirty="0" smtClean="0">
                    <a:solidFill>
                      <a:schemeClr val="bg1"/>
                    </a:solidFill>
                    <a:latin typeface="Calibri" panose="020F0502020204030204" pitchFamily="34" charset="0"/>
                  </a:rPr>
                  <a:t>向量。</a:t>
                </a:r>
                <a:r>
                  <a:rPr lang="zh-CN" altLang="en-US" sz="1600" b="1" dirty="0">
                    <a:solidFill>
                      <a:schemeClr val="bg1"/>
                    </a:solidFill>
                    <a:latin typeface="Calibri" panose="020F0502020204030204" pitchFamily="34" charset="0"/>
                  </a:rPr>
                  <a:t>参数</a:t>
                </a:r>
                <a14:m>
                  <m:oMath xmlns:m="http://schemas.openxmlformats.org/officeDocument/2006/math">
                    <m:r>
                      <a:rPr lang="zh-CN" altLang="en-US" sz="1600" b="1" i="1">
                        <a:solidFill>
                          <a:schemeClr val="bg1"/>
                        </a:solidFill>
                        <a:latin typeface="Cambria Math" panose="02040503050406030204" pitchFamily="18" charset="0"/>
                      </a:rPr>
                      <m:t>𝚺</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给出了分布的协方差矩阵。</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rgbClr val="92D050"/>
                    </a:solidFill>
                    <a:latin typeface="Calibri" panose="020F0502020204030204" pitchFamily="34" charset="0"/>
                  </a:rPr>
                  <a:t>指数分布：</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ko-KR" sz="1600" b="1" i="1" smtClean="0">
                          <a:solidFill>
                            <a:schemeClr val="bg1"/>
                          </a:solidFill>
                          <a:latin typeface="Cambria Math" panose="02040503050406030204" pitchFamily="18" charset="0"/>
                        </a:rPr>
                        <m:t>𝒑</m:t>
                      </m:r>
                      <m:d>
                        <m:dPr>
                          <m:ctrlPr>
                            <a:rPr lang="en-US" altLang="ko-KR" sz="1600" b="1" i="1" smtClean="0">
                              <a:solidFill>
                                <a:schemeClr val="bg1"/>
                              </a:solidFill>
                              <a:latin typeface="Cambria Math" charset="0"/>
                            </a:rPr>
                          </m:ctrlPr>
                        </m:dPr>
                        <m:e>
                          <m:r>
                            <a:rPr lang="en-US" altLang="ko-KR" sz="1600" b="1" i="1" smtClean="0">
                              <a:solidFill>
                                <a:schemeClr val="bg1"/>
                              </a:solidFill>
                              <a:latin typeface="Cambria Math" panose="02040503050406030204" pitchFamily="18" charset="0"/>
                            </a:rPr>
                            <m:t>𝒙</m:t>
                          </m:r>
                          <m:r>
                            <a:rPr lang="en-US" altLang="ko-KR" sz="1600" b="1" i="1" smtClean="0">
                              <a:solidFill>
                                <a:schemeClr val="bg1"/>
                              </a:solidFill>
                              <a:latin typeface="Cambria Math" panose="02040503050406030204" pitchFamily="18" charset="0"/>
                            </a:rPr>
                            <m:t>;</m:t>
                          </m:r>
                          <m:r>
                            <a:rPr lang="ko-KR" altLang="en-US" sz="1600" b="1" i="1" smtClean="0">
                              <a:solidFill>
                                <a:schemeClr val="bg1"/>
                              </a:solidFill>
                              <a:latin typeface="Cambria Math" panose="02040503050406030204" pitchFamily="18" charset="0"/>
                            </a:rPr>
                            <m:t>𝝀</m:t>
                          </m:r>
                        </m:e>
                      </m:d>
                      <m:r>
                        <a:rPr lang="en-US" altLang="ko-KR" sz="1600" b="1" i="1" smtClean="0">
                          <a:solidFill>
                            <a:schemeClr val="bg1"/>
                          </a:solidFill>
                          <a:latin typeface="Cambria Math" panose="02040503050406030204" pitchFamily="18" charset="0"/>
                        </a:rPr>
                        <m:t>=</m:t>
                      </m:r>
                      <m:r>
                        <a:rPr lang="ko-KR" altLang="en-US" sz="1600" b="1" i="1" smtClean="0">
                          <a:solidFill>
                            <a:schemeClr val="bg1"/>
                          </a:solidFill>
                          <a:latin typeface="Cambria Math" panose="02040503050406030204" pitchFamily="18" charset="0"/>
                        </a:rPr>
                        <m:t>𝝀</m:t>
                      </m:r>
                      <m:sSub>
                        <m:sSubPr>
                          <m:ctrlPr>
                            <a:rPr lang="en-US" altLang="ko-KR" sz="1600" b="1" i="1" smtClean="0">
                              <a:solidFill>
                                <a:schemeClr val="bg1"/>
                              </a:solidFill>
                              <a:latin typeface="Cambria Math" charset="0"/>
                            </a:rPr>
                          </m:ctrlPr>
                        </m:sSubPr>
                        <m:e>
                          <m:r>
                            <a:rPr lang="en-US" altLang="ko-KR" sz="1600" b="1" i="1" smtClean="0">
                              <a:solidFill>
                                <a:schemeClr val="bg1"/>
                              </a:solidFill>
                              <a:latin typeface="Cambria Math" panose="02040503050406030204" pitchFamily="18" charset="0"/>
                            </a:rPr>
                            <m:t>𝑰</m:t>
                          </m:r>
                        </m:e>
                        <m:sub>
                          <m:d>
                            <m:dPr>
                              <m:ctrlPr>
                                <a:rPr lang="en-US" altLang="ko-KR" sz="1600" b="1" i="1" smtClean="0">
                                  <a:solidFill>
                                    <a:schemeClr val="bg1"/>
                                  </a:solidFill>
                                  <a:latin typeface="Cambria Math" charset="0"/>
                                </a:rPr>
                              </m:ctrlPr>
                            </m:dPr>
                            <m:e>
                              <m:r>
                                <a:rPr lang="en-US" altLang="ko-KR" sz="1600" b="1" i="1" smtClean="0">
                                  <a:solidFill>
                                    <a:schemeClr val="bg1"/>
                                  </a:solidFill>
                                  <a:latin typeface="Cambria Math" panose="02040503050406030204" pitchFamily="18" charset="0"/>
                                </a:rPr>
                                <m:t>𝒙</m:t>
                              </m:r>
                              <m:r>
                                <a:rPr lang="en-US" altLang="ko-KR" sz="1600" b="1" i="1" smtClean="0">
                                  <a:solidFill>
                                    <a:schemeClr val="bg1"/>
                                  </a:solidFill>
                                  <a:latin typeface="Cambria Math" panose="02040503050406030204" pitchFamily="18" charset="0"/>
                                  <a:ea typeface="Cambria Math" panose="02040503050406030204" pitchFamily="18" charset="0"/>
                                </a:rPr>
                                <m:t>≥</m:t>
                              </m:r>
                              <m:r>
                                <a:rPr lang="en-US" altLang="ko-KR" sz="1600" b="1" i="1" smtClean="0">
                                  <a:solidFill>
                                    <a:schemeClr val="bg1"/>
                                  </a:solidFill>
                                  <a:latin typeface="Cambria Math" panose="02040503050406030204" pitchFamily="18" charset="0"/>
                                  <a:ea typeface="Cambria Math" panose="02040503050406030204" pitchFamily="18" charset="0"/>
                                </a:rPr>
                                <m:t>𝟎</m:t>
                              </m:r>
                            </m:e>
                          </m:d>
                        </m:sub>
                      </m:sSub>
                      <m:r>
                        <a:rPr lang="en-US" altLang="ko-KR" sz="1600" b="1" i="1" smtClean="0">
                          <a:solidFill>
                            <a:schemeClr val="bg1"/>
                          </a:solidFill>
                          <a:latin typeface="Cambria Math" panose="02040503050406030204" pitchFamily="18" charset="0"/>
                        </a:rPr>
                        <m:t>𝒆𝒙𝒑</m:t>
                      </m:r>
                      <m:r>
                        <a:rPr lang="en-US" altLang="ko-KR" sz="1600" b="1" i="1" smtClean="0">
                          <a:solidFill>
                            <a:schemeClr val="bg1"/>
                          </a:solidFill>
                          <a:latin typeface="Cambria Math" panose="02040503050406030204" pitchFamily="18" charset="0"/>
                        </a:rPr>
                        <m:t>(−</m:t>
                      </m:r>
                      <m:r>
                        <a:rPr lang="ko-KR" altLang="en-US" sz="1600" b="1" i="1" smtClean="0">
                          <a:solidFill>
                            <a:schemeClr val="bg1"/>
                          </a:solidFill>
                          <a:latin typeface="Cambria Math" panose="02040503050406030204" pitchFamily="18" charset="0"/>
                        </a:rPr>
                        <m:t>𝝀</m:t>
                      </m:r>
                      <m:r>
                        <a:rPr lang="en-US" altLang="ko-KR" sz="1600" b="1" i="1" smtClean="0">
                          <a:solidFill>
                            <a:schemeClr val="bg1"/>
                          </a:solidFill>
                          <a:latin typeface="Cambria Math" panose="02040503050406030204" pitchFamily="18" charset="0"/>
                        </a:rPr>
                        <m:t>𝒙</m:t>
                      </m:r>
                      <m:r>
                        <a:rPr lang="en-US" altLang="ko-KR" sz="1600" b="1" i="1" smtClean="0">
                          <a:solidFill>
                            <a:schemeClr val="bg1"/>
                          </a:solidFill>
                          <a:latin typeface="Cambria Math" panose="02040503050406030204" pitchFamily="18" charset="0"/>
                        </a:rPr>
                        <m:t>)</m:t>
                      </m:r>
                    </m:oMath>
                  </m:oMathPara>
                </a14:m>
                <a:endParaRPr lang="en-US" altLang="ko-KR"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这里 </a:t>
                </a:r>
                <a14:m>
                  <m:oMath xmlns:m="http://schemas.openxmlformats.org/officeDocument/2006/math">
                    <m:sSub>
                      <m:sSubPr>
                        <m:ctrlPr>
                          <a:rPr lang="en-US" altLang="ko-KR" sz="1600" b="1" i="1">
                            <a:solidFill>
                              <a:schemeClr val="bg1"/>
                            </a:solidFill>
                            <a:latin typeface="Cambria Math" charset="0"/>
                          </a:rPr>
                        </m:ctrlPr>
                      </m:sSubPr>
                      <m:e>
                        <m:r>
                          <a:rPr lang="en-US" altLang="ko-KR" sz="1600" b="1" i="1">
                            <a:solidFill>
                              <a:schemeClr val="bg1"/>
                            </a:solidFill>
                            <a:latin typeface="Cambria Math" panose="02040503050406030204" pitchFamily="18" charset="0"/>
                          </a:rPr>
                          <m:t>𝑰</m:t>
                        </m:r>
                      </m:e>
                      <m:sub>
                        <m:d>
                          <m:dPr>
                            <m:ctrlPr>
                              <a:rPr lang="en-US" altLang="ko-KR" sz="1600" b="1" i="1">
                                <a:solidFill>
                                  <a:schemeClr val="bg1"/>
                                </a:solidFill>
                                <a:latin typeface="Cambria Math" charset="0"/>
                              </a:rPr>
                            </m:ctrlPr>
                          </m:dPr>
                          <m:e>
                            <m:r>
                              <a:rPr lang="en-US" altLang="ko-KR" sz="1600" b="1" i="1">
                                <a:solidFill>
                                  <a:schemeClr val="bg1"/>
                                </a:solidFill>
                                <a:latin typeface="Cambria Math" panose="02040503050406030204" pitchFamily="18" charset="0"/>
                              </a:rPr>
                              <m:t>𝒙</m:t>
                            </m:r>
                            <m:r>
                              <a:rPr lang="en-US" altLang="ko-KR" sz="1600" b="1" i="1">
                                <a:solidFill>
                                  <a:schemeClr val="bg1"/>
                                </a:solidFill>
                                <a:latin typeface="Cambria Math" panose="02040503050406030204" pitchFamily="18" charset="0"/>
                                <a:ea typeface="Cambria Math" panose="02040503050406030204" pitchFamily="18" charset="0"/>
                              </a:rPr>
                              <m:t>≥</m:t>
                            </m:r>
                            <m:r>
                              <a:rPr lang="en-US" altLang="ko-KR" sz="1600" b="1" i="1">
                                <a:solidFill>
                                  <a:schemeClr val="bg1"/>
                                </a:solidFill>
                                <a:latin typeface="Cambria Math" panose="02040503050406030204" pitchFamily="18" charset="0"/>
                                <a:ea typeface="Cambria Math" panose="02040503050406030204" pitchFamily="18" charset="0"/>
                              </a:rPr>
                              <m:t>𝟎</m:t>
                            </m:r>
                          </m:e>
                        </m:d>
                      </m:sub>
                    </m:sSub>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是</a:t>
                </a:r>
                <a:r>
                  <a:rPr lang="zh-CN" altLang="en-US" sz="1600" b="1" dirty="0">
                    <a:solidFill>
                      <a:srgbClr val="92D050"/>
                    </a:solidFill>
                    <a:latin typeface="Calibri" panose="020F0502020204030204" pitchFamily="34" charset="0"/>
                  </a:rPr>
                  <a:t>指示函数</a:t>
                </a:r>
                <a:r>
                  <a:rPr lang="zh-CN" altLang="en-US" sz="1600" b="1" dirty="0">
                    <a:solidFill>
                      <a:schemeClr val="bg1"/>
                    </a:solidFill>
                    <a:latin typeface="Calibri" panose="020F0502020204030204" pitchFamily="34" charset="0"/>
                  </a:rPr>
                  <a:t>，指数分布用它来使得当 </a:t>
                </a:r>
                <a14:m>
                  <m:oMath xmlns:m="http://schemas.openxmlformats.org/officeDocument/2006/math">
                    <m:r>
                      <a:rPr lang="en-US" altLang="ko-KR" sz="1600" b="1" i="1">
                        <a:solidFill>
                          <a:schemeClr val="bg1"/>
                        </a:solidFill>
                        <a:latin typeface="Cambria Math" panose="02040503050406030204" pitchFamily="18" charset="0"/>
                      </a:rPr>
                      <m:t>𝒙</m:t>
                    </m:r>
                  </m:oMath>
                </a14:m>
                <a:r>
                  <a:rPr lang="en-US" altLang="ko-KR" sz="1600" b="1" dirty="0">
                    <a:solidFill>
                      <a:srgbClr val="92D050"/>
                    </a:solidFill>
                    <a:latin typeface="Calibri" panose="020F0502020204030204" pitchFamily="34" charset="0"/>
                  </a:rPr>
                  <a:t> </a:t>
                </a:r>
                <a:r>
                  <a:rPr lang="zh-CN" altLang="en-US" sz="1600" b="1" dirty="0">
                    <a:solidFill>
                      <a:schemeClr val="bg1"/>
                    </a:solidFill>
                    <a:latin typeface="Calibri" panose="020F0502020204030204" pitchFamily="34" charset="0"/>
                  </a:rPr>
                  <a:t>负值时的概率为</a:t>
                </a:r>
                <a:r>
                  <a:rPr lang="en-US" altLang="zh-CN" sz="1600" b="1" dirty="0">
                    <a:solidFill>
                      <a:schemeClr val="bg1"/>
                    </a:solidFill>
                    <a:latin typeface="Calibri" panose="020F0502020204030204" pitchFamily="34" charset="0"/>
                  </a:rPr>
                  <a:t>0.</a:t>
                </a:r>
              </a:p>
              <a:p>
                <a:pPr marL="285750" indent="-285750">
                  <a:lnSpc>
                    <a:spcPct val="150000"/>
                  </a:lnSpc>
                  <a:buClr>
                    <a:srgbClr val="F9BD45"/>
                  </a:buClr>
                  <a:buSzPct val="150000"/>
                  <a:buFont typeface="Arial" panose="020B0604020202020204" pitchFamily="34" charset="0"/>
                  <a:buChar char="•"/>
                </a:pPr>
                <a:r>
                  <a:rPr lang="en-US" altLang="ko-KR" sz="1600" b="1" dirty="0">
                    <a:solidFill>
                      <a:srgbClr val="92D050"/>
                    </a:solidFill>
                    <a:latin typeface="Calibri" panose="020F0502020204030204" pitchFamily="34" charset="0"/>
                  </a:rPr>
                  <a:t>Laplace</a:t>
                </a:r>
                <a:r>
                  <a:rPr lang="zh-CN" altLang="en-US" sz="1600" b="1" dirty="0">
                    <a:solidFill>
                      <a:srgbClr val="92D050"/>
                    </a:solidFill>
                    <a:latin typeface="Calibri" panose="020F0502020204030204" pitchFamily="34" charset="0"/>
                  </a:rPr>
                  <a:t>分布：</a:t>
                </a:r>
                <a:endParaRPr lang="en-US" altLang="zh-CN" sz="1600" b="1" dirty="0">
                  <a:solidFill>
                    <a:srgbClr val="92D050"/>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𝑳𝒂𝒑𝒍𝒂𝒄𝒆</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𝝁</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𝜸</m:t>
                          </m:r>
                        </m:e>
                      </m:d>
                      <m:r>
                        <a:rPr lang="en-US" altLang="zh-CN" sz="1600" b="1" i="1" smtClean="0">
                          <a:solidFill>
                            <a:schemeClr val="bg1"/>
                          </a:solidFill>
                          <a:latin typeface="Cambria Math" panose="02040503050406030204" pitchFamily="18" charset="0"/>
                        </a:rPr>
                        <m:t>=</m:t>
                      </m:r>
                      <m:f>
                        <m:fPr>
                          <m:ctrlPr>
                            <a:rPr lang="en-US" altLang="zh-CN" sz="1600" b="1" i="1" smtClean="0">
                              <a:solidFill>
                                <a:schemeClr val="bg1"/>
                              </a:solidFill>
                              <a:latin typeface="Cambria Math" charset="0"/>
                            </a:rPr>
                          </m:ctrlPr>
                        </m:fPr>
                        <m:num>
                          <m:r>
                            <a:rPr lang="en-US" altLang="zh-CN" sz="1600" b="1" i="1" smtClean="0">
                              <a:solidFill>
                                <a:schemeClr val="bg1"/>
                              </a:solidFill>
                              <a:latin typeface="Cambria Math" panose="02040503050406030204" pitchFamily="18" charset="0"/>
                            </a:rPr>
                            <m:t>𝟏</m:t>
                          </m:r>
                        </m:num>
                        <m:den>
                          <m:r>
                            <a:rPr lang="en-US" altLang="zh-CN" sz="1600" b="1" i="1" smtClean="0">
                              <a:solidFill>
                                <a:schemeClr val="bg1"/>
                              </a:solidFill>
                              <a:latin typeface="Cambria Math" panose="02040503050406030204" pitchFamily="18" charset="0"/>
                            </a:rPr>
                            <m:t>𝟐</m:t>
                          </m:r>
                          <m:r>
                            <a:rPr lang="zh-CN" altLang="en-US" sz="1600" b="1" i="1" smtClean="0">
                              <a:solidFill>
                                <a:schemeClr val="bg1"/>
                              </a:solidFill>
                              <a:latin typeface="Cambria Math" panose="02040503050406030204" pitchFamily="18" charset="0"/>
                            </a:rPr>
                            <m:t>𝜸</m:t>
                          </m:r>
                        </m:den>
                      </m:f>
                      <m:r>
                        <a:rPr lang="en-US" altLang="zh-CN" sz="1600" b="1" i="1" smtClean="0">
                          <a:solidFill>
                            <a:schemeClr val="bg1"/>
                          </a:solidFill>
                          <a:latin typeface="Cambria Math" panose="02040503050406030204" pitchFamily="18" charset="0"/>
                        </a:rPr>
                        <m:t>𝒆𝒙𝒑</m:t>
                      </m:r>
                      <m:r>
                        <a:rPr lang="en-US" altLang="zh-CN" sz="1600" b="1" i="1" smtClean="0">
                          <a:solidFill>
                            <a:schemeClr val="bg1"/>
                          </a:solidFill>
                          <a:latin typeface="Cambria Math" panose="02040503050406030204" pitchFamily="18" charset="0"/>
                        </a:rPr>
                        <m:t>(−</m:t>
                      </m:r>
                      <m:f>
                        <m:fPr>
                          <m:ctrlPr>
                            <a:rPr lang="en-US" altLang="zh-CN" sz="1600" b="1" i="1" smtClean="0">
                              <a:solidFill>
                                <a:schemeClr val="bg1"/>
                              </a:solidFill>
                              <a:latin typeface="Cambria Math" charset="0"/>
                            </a:rPr>
                          </m:ctrlPr>
                        </m:fPr>
                        <m:num>
                          <m:d>
                            <m:dPr>
                              <m:begChr m:val="|"/>
                              <m:endChr m:val="|"/>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𝝁</m:t>
                              </m:r>
                            </m:e>
                          </m:d>
                        </m:num>
                        <m:den>
                          <m:r>
                            <a:rPr lang="zh-CN" altLang="en-US" sz="1600" b="1" i="1" smtClean="0">
                              <a:solidFill>
                                <a:schemeClr val="bg1"/>
                              </a:solidFill>
                              <a:latin typeface="Cambria Math" panose="02040503050406030204" pitchFamily="18" charset="0"/>
                            </a:rPr>
                            <m:t>𝜸</m:t>
                          </m:r>
                        </m:den>
                      </m:f>
                      <m:r>
                        <a:rPr lang="en-US" altLang="zh-CN" sz="1600" b="1" i="1" smtClean="0">
                          <a:solidFill>
                            <a:schemeClr val="bg1"/>
                          </a:solidFill>
                          <a:latin typeface="Cambria Math" panose="02040503050406030204" pitchFamily="18" charset="0"/>
                        </a:rPr>
                        <m:t>)</m:t>
                      </m:r>
                    </m:oMath>
                  </m:oMathPara>
                </a14:m>
                <a:endParaRPr lang="en-US" altLang="zh-CN"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xmlns:a14="http://schemas.microsoft.com/office/drawing/2010/main" xmlns="" id="{5C40D9B9-81D3-4A7B-8D40-2E8238475FAC}"/>
                  </a:ext>
                </a:extLst>
              </p:cNvPr>
              <p:cNvSpPr txBox="1">
                <a:spLocks noRot="1" noChangeAspect="1" noMove="1" noResize="1" noEditPoints="1" noAdjustHandles="1" noChangeArrowheads="1" noChangeShapeType="1" noTextEdit="1"/>
              </p:cNvSpPr>
              <p:nvPr/>
            </p:nvSpPr>
            <p:spPr>
              <a:xfrm>
                <a:off x="794657" y="1071976"/>
                <a:ext cx="10563154" cy="4235198"/>
              </a:xfrm>
              <a:prstGeom prst="rect">
                <a:avLst/>
              </a:prstGeom>
              <a:blipFill rotWithShape="0">
                <a:blip r:embed="rId3"/>
                <a:stretch>
                  <a:fillRect l="-750" t="-5180"/>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8923981" y="1654381"/>
            <a:ext cx="2741944" cy="2139143"/>
          </a:xfrm>
          <a:prstGeom prst="rect">
            <a:avLst/>
          </a:prstGeom>
        </p:spPr>
      </p:pic>
      <p:pic>
        <p:nvPicPr>
          <p:cNvPr id="3" name="图片 2"/>
          <p:cNvPicPr>
            <a:picLocks noChangeAspect="1"/>
          </p:cNvPicPr>
          <p:nvPr/>
        </p:nvPicPr>
        <p:blipFill>
          <a:blip r:embed="rId5"/>
          <a:stretch>
            <a:fillRect/>
          </a:stretch>
        </p:blipFill>
        <p:spPr>
          <a:xfrm>
            <a:off x="8923981" y="4198999"/>
            <a:ext cx="2770436" cy="2216349"/>
          </a:xfrm>
          <a:prstGeom prst="rect">
            <a:avLst/>
          </a:prstGeom>
        </p:spPr>
      </p:pic>
    </p:spTree>
    <p:extLst>
      <p:ext uri="{BB962C8B-B14F-4D97-AF65-F5344CB8AC3E}">
        <p14:creationId xmlns:p14="http://schemas.microsoft.com/office/powerpoint/2010/main" val="2518054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0771" y="2625882"/>
            <a:ext cx="4806261" cy="759293"/>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4513944" y="3516582"/>
            <a:ext cx="5375726" cy="58695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200" dirty="0">
                <a:effectLst/>
                <a:latin typeface="Calibri" panose="020F0502020204030204" pitchFamily="34" charset="0"/>
              </a:rPr>
              <a:t>优化方法</a:t>
            </a:r>
            <a:endParaRPr lang="en-US" altLang="ko-KR" sz="3200" dirty="0">
              <a:effectLst/>
              <a:latin typeface="Calibri" panose="020F0502020204030204" pitchFamily="34" charset="0"/>
            </a:endParaRPr>
          </a:p>
        </p:txBody>
      </p:sp>
      <p:cxnSp>
        <p:nvCxnSpPr>
          <p:cNvPr id="5" name="Straight Connector 4"/>
          <p:cNvCxnSpPr/>
          <p:nvPr/>
        </p:nvCxnSpPr>
        <p:spPr>
          <a:xfrm>
            <a:off x="4590144" y="4132462"/>
            <a:ext cx="52233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4513944" y="2619717"/>
            <a:ext cx="774482" cy="77162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dirty="0">
                <a:effectLst/>
                <a:latin typeface="Calibri" panose="020F0502020204030204" pitchFamily="34" charset="0"/>
              </a:rPr>
              <a:t>03</a:t>
            </a:r>
          </a:p>
        </p:txBody>
      </p:sp>
      <p:sp>
        <p:nvSpPr>
          <p:cNvPr id="8" name="Rectangle 3"/>
          <p:cNvSpPr txBox="1">
            <a:spLocks noChangeArrowheads="1"/>
          </p:cNvSpPr>
          <p:nvPr/>
        </p:nvSpPr>
        <p:spPr bwMode="auto">
          <a:xfrm>
            <a:off x="4536732" y="4300516"/>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3</a:t>
            </a:r>
            <a:r>
              <a:rPr lang="en-US" altLang="ko-KR" sz="1400" b="0" dirty="0">
                <a:solidFill>
                  <a:schemeClr val="bg1">
                    <a:lumMod val="95000"/>
                  </a:schemeClr>
                </a:solidFill>
                <a:effectLst/>
                <a:latin typeface="Calibri" panose="020F0502020204030204" pitchFamily="34" charset="0"/>
              </a:rPr>
              <a:t>-1. </a:t>
            </a:r>
            <a:r>
              <a:rPr lang="zh-CN" altLang="en-US" sz="1400" b="0" dirty="0">
                <a:solidFill>
                  <a:schemeClr val="bg1">
                    <a:lumMod val="95000"/>
                  </a:schemeClr>
                </a:solidFill>
                <a:effectLst/>
                <a:latin typeface="Calibri" panose="020F0502020204030204" pitchFamily="34" charset="0"/>
              </a:rPr>
              <a:t>基于梯度的优化方法</a:t>
            </a:r>
            <a:endParaRPr lang="en-US" altLang="ko-KR" sz="1400" b="0" dirty="0">
              <a:solidFill>
                <a:schemeClr val="bg1">
                  <a:lumMod val="95000"/>
                </a:schemeClr>
              </a:solidFill>
              <a:effectLst/>
              <a:latin typeface="Calibri" panose="020F0502020204030204" pitchFamily="34" charset="0"/>
            </a:endParaRPr>
          </a:p>
        </p:txBody>
      </p:sp>
      <p:sp>
        <p:nvSpPr>
          <p:cNvPr id="10" name="Rectangle 3"/>
          <p:cNvSpPr txBox="1">
            <a:spLocks noChangeArrowheads="1"/>
          </p:cNvSpPr>
          <p:nvPr/>
        </p:nvSpPr>
        <p:spPr bwMode="auto">
          <a:xfrm>
            <a:off x="4536732" y="4619604"/>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3</a:t>
            </a:r>
            <a:r>
              <a:rPr lang="en-US" altLang="ko-KR" sz="1400" b="0" dirty="0">
                <a:solidFill>
                  <a:schemeClr val="bg1">
                    <a:lumMod val="95000"/>
                  </a:schemeClr>
                </a:solidFill>
                <a:effectLst/>
                <a:latin typeface="Calibri" panose="020F0502020204030204" pitchFamily="34" charset="0"/>
              </a:rPr>
              <a:t>-2. </a:t>
            </a:r>
            <a:r>
              <a:rPr lang="en-US" altLang="zh-CN" sz="1400" b="0" dirty="0" err="1">
                <a:solidFill>
                  <a:schemeClr val="bg1">
                    <a:lumMod val="95000"/>
                  </a:schemeClr>
                </a:solidFill>
                <a:effectLst/>
                <a:latin typeface="Calibri" panose="020F0502020204030204" pitchFamily="34" charset="0"/>
              </a:rPr>
              <a:t>jacobian</a:t>
            </a:r>
            <a:r>
              <a:rPr lang="zh-CN" altLang="en-US" sz="1400" b="0" dirty="0">
                <a:solidFill>
                  <a:schemeClr val="bg1">
                    <a:lumMod val="95000"/>
                  </a:schemeClr>
                </a:solidFill>
                <a:effectLst/>
                <a:latin typeface="Calibri" panose="020F0502020204030204" pitchFamily="34" charset="0"/>
              </a:rPr>
              <a:t>和</a:t>
            </a:r>
            <a:r>
              <a:rPr lang="en-US" altLang="zh-CN" sz="1400" b="0" dirty="0">
                <a:solidFill>
                  <a:schemeClr val="bg1">
                    <a:lumMod val="95000"/>
                  </a:schemeClr>
                </a:solidFill>
                <a:effectLst/>
                <a:latin typeface="Calibri" panose="020F0502020204030204" pitchFamily="34" charset="0"/>
              </a:rPr>
              <a:t>Hessian</a:t>
            </a:r>
            <a:r>
              <a:rPr lang="zh-CN" altLang="en-US" sz="1400" b="0" dirty="0">
                <a:solidFill>
                  <a:schemeClr val="bg1">
                    <a:lumMod val="95000"/>
                  </a:schemeClr>
                </a:solidFill>
                <a:effectLst/>
                <a:latin typeface="Calibri" panose="020F0502020204030204" pitchFamily="34" charset="0"/>
              </a:rPr>
              <a:t>矩阵</a:t>
            </a:r>
            <a:endParaRPr lang="en-US" altLang="ko-KR" sz="1400" b="0" dirty="0">
              <a:solidFill>
                <a:schemeClr val="bg1">
                  <a:lumMod val="95000"/>
                </a:schemeClr>
              </a:solidFill>
              <a:effectLst/>
              <a:latin typeface="Calibri" panose="020F0502020204030204" pitchFamily="34" charset="0"/>
            </a:endParaRPr>
          </a:p>
        </p:txBody>
      </p:sp>
      <p:sp>
        <p:nvSpPr>
          <p:cNvPr id="11" name="Rectangle 3"/>
          <p:cNvSpPr txBox="1">
            <a:spLocks noChangeArrowheads="1"/>
          </p:cNvSpPr>
          <p:nvPr/>
        </p:nvSpPr>
        <p:spPr bwMode="auto">
          <a:xfrm>
            <a:off x="4536732" y="4929166"/>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3</a:t>
            </a:r>
            <a:r>
              <a:rPr lang="en-US" altLang="ko-KR" sz="1400" b="0" dirty="0">
                <a:solidFill>
                  <a:schemeClr val="bg1">
                    <a:lumMod val="95000"/>
                  </a:schemeClr>
                </a:solidFill>
                <a:effectLst/>
                <a:latin typeface="Calibri" panose="020F0502020204030204" pitchFamily="34" charset="0"/>
              </a:rPr>
              <a:t>-3. </a:t>
            </a:r>
            <a:r>
              <a:rPr lang="zh-CN" altLang="en-US" sz="1400" b="0" dirty="0">
                <a:solidFill>
                  <a:schemeClr val="bg1">
                    <a:lumMod val="95000"/>
                  </a:schemeClr>
                </a:solidFill>
                <a:effectLst/>
                <a:latin typeface="Calibri" panose="020F0502020204030204" pitchFamily="34" charset="0"/>
              </a:rPr>
              <a:t>约束优化</a:t>
            </a:r>
            <a:endParaRPr lang="en-US" altLang="ko-KR" sz="1400" b="0" dirty="0">
              <a:solidFill>
                <a:schemeClr val="bg1">
                  <a:lumMod val="95000"/>
                </a:schemeClr>
              </a:solidFill>
              <a:effectLst/>
              <a:latin typeface="Calibri" panose="020F0502020204030204" pitchFamily="34" charset="0"/>
            </a:endParaRPr>
          </a:p>
        </p:txBody>
      </p:sp>
    </p:spTree>
    <p:extLst>
      <p:ext uri="{BB962C8B-B14F-4D97-AF65-F5344CB8AC3E}">
        <p14:creationId xmlns:p14="http://schemas.microsoft.com/office/powerpoint/2010/main" val="3827700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优化方法</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814423" y="1753766"/>
                <a:ext cx="10563154" cy="2335576"/>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大多数机器学习或深度学习算法都设计某种形式的优化，优化是指改变参数 </a:t>
                </a:r>
                <a14:m>
                  <m:oMath xmlns:m="http://schemas.openxmlformats.org/officeDocument/2006/math">
                    <m:r>
                      <a:rPr lang="en-US" altLang="zh-CN" sz="1600" b="1" i="1" smtClean="0">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以最小化或最大化某个函数 </a:t>
                </a:r>
                <a14:m>
                  <m:oMath xmlns:m="http://schemas.openxmlformats.org/officeDocument/2006/math">
                    <m:r>
                      <a:rPr lang="en-US" altLang="zh-CN" sz="1600" b="1" i="1" smtClean="0">
                        <a:solidFill>
                          <a:schemeClr val="bg1"/>
                        </a:solidFill>
                        <a:latin typeface="Cambria Math" panose="02040503050406030204" pitchFamily="18" charset="0"/>
                      </a:rPr>
                      <m:t>𝒇</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的任务。通常以最小化 </a:t>
                </a:r>
                <a14:m>
                  <m:oMath xmlns:m="http://schemas.openxmlformats.org/officeDocument/2006/math">
                    <m:r>
                      <a:rPr lang="en-US" altLang="zh-CN" sz="1600" b="1" i="1">
                        <a:solidFill>
                          <a:schemeClr val="bg1"/>
                        </a:solidFill>
                        <a:latin typeface="Cambria Math" panose="02040503050406030204" pitchFamily="18" charset="0"/>
                      </a:rPr>
                      <m:t>𝒇</m:t>
                    </m:r>
                    <m:d>
                      <m:dPr>
                        <m:ctrlPr>
                          <a:rPr lang="en-US" altLang="zh-CN" sz="1600" b="1" i="1">
                            <a:solidFill>
                              <a:schemeClr val="bg1"/>
                            </a:solidFill>
                            <a:latin typeface="Cambria Math" charset="0"/>
                          </a:rPr>
                        </m:ctrlPr>
                      </m:dPr>
                      <m:e>
                        <m:r>
                          <a:rPr lang="en-US" altLang="zh-CN" sz="1600" b="1" i="1">
                            <a:solidFill>
                              <a:schemeClr val="bg1"/>
                            </a:solidFill>
                            <a:latin typeface="Cambria Math" panose="02040503050406030204" pitchFamily="18" charset="0"/>
                          </a:rPr>
                          <m:t>𝒙</m:t>
                        </m:r>
                      </m:e>
                    </m:d>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指代大多数最优化问题。最大化可经由最小化算法 </a:t>
                </a:r>
                <a14:m>
                  <m:oMath xmlns:m="http://schemas.openxmlformats.org/officeDocument/2006/math">
                    <m:r>
                      <a:rPr lang="en-US" altLang="zh-CN" sz="1600" b="1" i="1" dirty="0" smtClean="0">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𝒇</m:t>
                    </m:r>
                    <m:d>
                      <m:dPr>
                        <m:ctrlPr>
                          <a:rPr lang="en-US" altLang="zh-CN" sz="1600" b="1" i="1">
                            <a:solidFill>
                              <a:schemeClr val="bg1"/>
                            </a:solidFill>
                            <a:latin typeface="Cambria Math" charset="0"/>
                          </a:rPr>
                        </m:ctrlPr>
                      </m:dPr>
                      <m:e>
                        <m:r>
                          <a:rPr lang="en-US" altLang="zh-CN" sz="1600" b="1" i="1">
                            <a:solidFill>
                              <a:schemeClr val="bg1"/>
                            </a:solidFill>
                            <a:latin typeface="Cambria Math" panose="02040503050406030204" pitchFamily="18" charset="0"/>
                          </a:rPr>
                          <m:t>𝒙</m:t>
                        </m:r>
                      </m:e>
                    </m:d>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来实现。</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我们把要最小化或最大化的函数称为</a:t>
                </a:r>
                <a:r>
                  <a:rPr lang="zh-CN" altLang="en-US" sz="1600" b="1" dirty="0">
                    <a:solidFill>
                      <a:srgbClr val="92D050"/>
                    </a:solidFill>
                    <a:latin typeface="Calibri" panose="020F0502020204030204" pitchFamily="34" charset="0"/>
                  </a:rPr>
                  <a:t>目标函数</a:t>
                </a:r>
                <a:r>
                  <a:rPr lang="zh-CN" altLang="en-US" sz="1600" b="1" dirty="0">
                    <a:solidFill>
                      <a:schemeClr val="bg1"/>
                    </a:solidFill>
                    <a:latin typeface="Calibri" panose="020F0502020204030204" pitchFamily="34" charset="0"/>
                  </a:rPr>
                  <a:t>或</a:t>
                </a:r>
                <a:r>
                  <a:rPr lang="zh-CN" altLang="en-US" sz="1600" b="1" dirty="0">
                    <a:solidFill>
                      <a:srgbClr val="92D050"/>
                    </a:solidFill>
                    <a:latin typeface="Calibri" panose="020F0502020204030204" pitchFamily="34" charset="0"/>
                  </a:rPr>
                  <a:t>准则</a:t>
                </a:r>
                <a:r>
                  <a:rPr lang="zh-CN" altLang="en-US" sz="1600" b="1" dirty="0">
                    <a:solidFill>
                      <a:schemeClr val="bg1"/>
                    </a:solidFill>
                    <a:latin typeface="Calibri" panose="020F0502020204030204" pitchFamily="34" charset="0"/>
                  </a:rPr>
                  <a:t>。当我们对其进行最小化时也把它称作</a:t>
                </a:r>
                <a:r>
                  <a:rPr lang="zh-CN" altLang="en-US" sz="1600" b="1" dirty="0">
                    <a:solidFill>
                      <a:srgbClr val="92D050"/>
                    </a:solidFill>
                    <a:latin typeface="Calibri" panose="020F0502020204030204" pitchFamily="34" charset="0"/>
                  </a:rPr>
                  <a:t>代价函数</a:t>
                </a:r>
                <a:r>
                  <a:rPr lang="zh-CN" altLang="en-US" sz="1600" b="1" dirty="0">
                    <a:solidFill>
                      <a:schemeClr val="bg1"/>
                    </a:solidFill>
                    <a:latin typeface="Calibri" panose="020F0502020204030204" pitchFamily="34" charset="0"/>
                  </a:rPr>
                  <a:t>、</a:t>
                </a:r>
                <a:r>
                  <a:rPr lang="zh-CN" altLang="en-US" sz="1600" b="1" dirty="0">
                    <a:solidFill>
                      <a:srgbClr val="92D050"/>
                    </a:solidFill>
                    <a:latin typeface="Calibri" panose="020F0502020204030204" pitchFamily="34" charset="0"/>
                  </a:rPr>
                  <a:t>损失函数</a:t>
                </a:r>
                <a:r>
                  <a:rPr lang="zh-CN" altLang="en-US" sz="1600" b="1" dirty="0">
                    <a:solidFill>
                      <a:schemeClr val="bg1"/>
                    </a:solidFill>
                    <a:latin typeface="Calibri" panose="020F0502020204030204" pitchFamily="34" charset="0"/>
                  </a:rPr>
                  <a:t>或</a:t>
                </a:r>
                <a:r>
                  <a:rPr lang="zh-CN" altLang="en-US" sz="1600" b="1" dirty="0">
                    <a:solidFill>
                      <a:srgbClr val="92D050"/>
                    </a:solidFill>
                    <a:latin typeface="Calibri" panose="020F0502020204030204" pitchFamily="34" charset="0"/>
                  </a:rPr>
                  <a:t>误差函数</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通常，我们使用上标 </a:t>
                </a:r>
                <a14:m>
                  <m:oMath xmlns:m="http://schemas.openxmlformats.org/officeDocument/2006/math">
                    <m:r>
                      <a:rPr lang="en-US" altLang="zh-CN" sz="1600" b="1" i="1" smtClean="0">
                        <a:solidFill>
                          <a:schemeClr val="bg1"/>
                        </a:solidFill>
                        <a:latin typeface="Cambria Math" panose="02040503050406030204" pitchFamily="18" charset="0"/>
                      </a:rPr>
                      <m:t>∗</m:t>
                    </m:r>
                  </m:oMath>
                </a14:m>
                <a:r>
                  <a:rPr lang="en-US" altLang="zh-CN" sz="1600" b="1" dirty="0">
                    <a:solidFill>
                      <a:srgbClr val="92D050"/>
                    </a:solidFill>
                    <a:latin typeface="Calibri" panose="020F0502020204030204" pitchFamily="34" charset="0"/>
                  </a:rPr>
                  <a:t> </a:t>
                </a:r>
                <a:r>
                  <a:rPr lang="zh-CN" altLang="en-US" sz="1600" b="1" dirty="0">
                    <a:solidFill>
                      <a:schemeClr val="bg1"/>
                    </a:solidFill>
                    <a:latin typeface="Calibri" panose="020F0502020204030204" pitchFamily="34" charset="0"/>
                  </a:rPr>
                  <a:t>表示最优化函数的 </a:t>
                </a:r>
                <a14:m>
                  <m:oMath xmlns:m="http://schemas.openxmlformats.org/officeDocument/2006/math">
                    <m:r>
                      <a:rPr lang="en-US" altLang="zh-CN" sz="1600" b="1" i="1">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值，如记 </a:t>
                </a:r>
                <a14:m>
                  <m:oMath xmlns:m="http://schemas.openxmlformats.org/officeDocument/2006/math">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𝒙</m:t>
                        </m:r>
                      </m:e>
                      <m:sup>
                        <m:r>
                          <a:rPr lang="en-US" altLang="zh-CN" sz="1600" b="1" i="1" smtClean="0">
                            <a:solidFill>
                              <a:schemeClr val="bg1"/>
                            </a:solidFill>
                            <a:latin typeface="Cambria Math" panose="02040503050406030204" pitchFamily="18" charset="0"/>
                          </a:rPr>
                          <m:t>∗</m:t>
                        </m:r>
                      </m:sup>
                    </m:s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𝒂𝒓𝒈𝒎𝒊𝒏𝒇</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a14:m>
                <a:endParaRPr lang="en-US" altLang="zh-CN"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id="{5C40D9B9-81D3-4A7B-8D40-2E8238475FAC}"/>
                  </a:ext>
                </a:extLst>
              </p:cNvPr>
              <p:cNvSpPr txBox="1">
                <a:spLocks noRot="1" noChangeAspect="1" noMove="1" noResize="1" noEditPoints="1" noAdjustHandles="1" noChangeArrowheads="1" noChangeShapeType="1" noTextEdit="1"/>
              </p:cNvSpPr>
              <p:nvPr/>
            </p:nvSpPr>
            <p:spPr>
              <a:xfrm>
                <a:off x="814423" y="1753766"/>
                <a:ext cx="10563154" cy="2335576"/>
              </a:xfrm>
              <a:prstGeom prst="rect">
                <a:avLst/>
              </a:prstGeom>
              <a:blipFill>
                <a:blip r:embed="rId3"/>
                <a:stretch>
                  <a:fillRect l="-808" t="-1828" b="-2350"/>
                </a:stretch>
              </a:blipFill>
            </p:spPr>
            <p:txBody>
              <a:bodyPr/>
              <a:lstStyle/>
              <a:p>
                <a:r>
                  <a:rPr lang="en-US">
                    <a:noFill/>
                  </a:rPr>
                  <a:t> </a:t>
                </a:r>
              </a:p>
            </p:txBody>
          </p:sp>
        </mc:Fallback>
      </mc:AlternateContent>
    </p:spTree>
    <p:extLst>
      <p:ext uri="{BB962C8B-B14F-4D97-AF65-F5344CB8AC3E}">
        <p14:creationId xmlns:p14="http://schemas.microsoft.com/office/powerpoint/2010/main" val="4243904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基于梯度的优化方法</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093424"/>
                <a:ext cx="10563154" cy="4354718"/>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微积分与最优化：</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假设有一个函数 </a:t>
                </a:r>
                <a14:m>
                  <m:oMath xmlns:m="http://schemas.openxmlformats.org/officeDocument/2006/math">
                    <m:r>
                      <a:rPr lang="en-US" altLang="zh-CN" sz="1600" b="1" i="1" smtClean="0">
                        <a:solidFill>
                          <a:schemeClr val="bg1"/>
                        </a:solidFill>
                        <a:latin typeface="Cambria Math" panose="02040503050406030204" pitchFamily="18" charset="0"/>
                      </a:rPr>
                      <m:t>𝒚</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𝒇</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其中 </a:t>
                </a:r>
                <a14:m>
                  <m:oMath xmlns:m="http://schemas.openxmlformats.org/officeDocument/2006/math">
                    <m:r>
                      <a:rPr lang="en-US" altLang="zh-CN" sz="1600" b="1" i="1">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和 </a:t>
                </a:r>
                <a14:m>
                  <m:oMath xmlns:m="http://schemas.openxmlformats.org/officeDocument/2006/math">
                    <m:r>
                      <a:rPr lang="en-US" altLang="zh-CN" sz="1600" b="1" i="1">
                        <a:solidFill>
                          <a:schemeClr val="bg1"/>
                        </a:solidFill>
                        <a:latin typeface="Cambria Math" panose="02040503050406030204" pitchFamily="18" charset="0"/>
                      </a:rPr>
                      <m:t>𝒚</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是实数，这个函数的导数记为 </a:t>
                </a:r>
                <a14:m>
                  <m:oMath xmlns:m="http://schemas.openxmlformats.org/officeDocument/2006/math">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𝒇</m:t>
                        </m:r>
                      </m:e>
                      <m:sup>
                        <m:r>
                          <a:rPr lang="en-US" altLang="zh-CN" sz="1600" b="1" i="1" smtClean="0">
                            <a:solidFill>
                              <a:schemeClr val="bg1"/>
                            </a:solidFill>
                            <a:latin typeface="Cambria Math" panose="02040503050406030204" pitchFamily="18" charset="0"/>
                          </a:rPr>
                          <m:t>′</m:t>
                        </m:r>
                      </m:sup>
                    </m:s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或 </a:t>
                </a:r>
                <a14:m>
                  <m:oMath xmlns:m="http://schemas.openxmlformats.org/officeDocument/2006/math">
                    <m:f>
                      <m:fPr>
                        <m:ctrlPr>
                          <a:rPr lang="en-US" altLang="zh-CN" sz="1600" b="1" i="1" smtClean="0">
                            <a:solidFill>
                              <a:schemeClr val="bg1"/>
                            </a:solidFill>
                            <a:latin typeface="Cambria Math" charset="0"/>
                          </a:rPr>
                        </m:ctrlPr>
                      </m:fPr>
                      <m:num>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𝒅</m:t>
                            </m:r>
                          </m:e>
                          <m:sub>
                            <m:r>
                              <a:rPr lang="en-US" altLang="zh-CN" sz="1600" b="1" i="1" smtClean="0">
                                <a:solidFill>
                                  <a:schemeClr val="bg1"/>
                                </a:solidFill>
                                <a:latin typeface="Cambria Math" panose="02040503050406030204" pitchFamily="18" charset="0"/>
                              </a:rPr>
                              <m:t>𝒚</m:t>
                            </m:r>
                          </m:sub>
                        </m:sSub>
                      </m:num>
                      <m:den>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𝒅</m:t>
                            </m:r>
                          </m:e>
                          <m:sub>
                            <m:r>
                              <a:rPr lang="en-US" altLang="zh-CN" sz="1600" b="1" i="1" smtClean="0">
                                <a:solidFill>
                                  <a:schemeClr val="bg1"/>
                                </a:solidFill>
                                <a:latin typeface="Cambria Math" panose="02040503050406030204" pitchFamily="18" charset="0"/>
                              </a:rPr>
                              <m:t>𝒙</m:t>
                            </m:r>
                          </m:sub>
                        </m:sSub>
                      </m:den>
                    </m:f>
                  </m:oMath>
                </a14:m>
                <a:r>
                  <a:rPr lang="zh-CN" altLang="en-US" sz="1600" b="1" dirty="0">
                    <a:solidFill>
                      <a:schemeClr val="bg1"/>
                    </a:solidFill>
                    <a:latin typeface="Calibri" panose="020F0502020204030204" pitchFamily="34" charset="0"/>
                  </a:rPr>
                  <a:t>。</a:t>
                </a:r>
                <a:r>
                  <a:rPr lang="en-US" altLang="zh-CN" sz="1600" b="1" dirty="0">
                    <a:solidFill>
                      <a:schemeClr val="bg1"/>
                    </a:solidFill>
                  </a:rPr>
                  <a:t> </a:t>
                </a:r>
                <a14:m>
                  <m:oMath xmlns:m="http://schemas.openxmlformats.org/officeDocument/2006/math">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𝒇</m:t>
                        </m:r>
                      </m:e>
                      <m:sup>
                        <m:r>
                          <a:rPr lang="en-US" altLang="zh-CN" sz="1600" b="1" i="1">
                            <a:solidFill>
                              <a:schemeClr val="bg1"/>
                            </a:solidFill>
                            <a:latin typeface="Cambria Math" panose="02040503050406030204" pitchFamily="18" charset="0"/>
                          </a:rPr>
                          <m:t>′</m:t>
                        </m:r>
                      </m:sup>
                    </m:sSup>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代表 </a:t>
                </a:r>
                <a14:m>
                  <m:oMath xmlns:m="http://schemas.openxmlformats.org/officeDocument/2006/math">
                    <m:r>
                      <a:rPr lang="en-US" altLang="zh-CN" sz="1600" b="1" i="1">
                        <a:solidFill>
                          <a:schemeClr val="bg1"/>
                        </a:solidFill>
                        <a:latin typeface="Cambria Math" panose="02040503050406030204" pitchFamily="18" charset="0"/>
                      </a:rPr>
                      <m:t>𝒇</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在点 </a:t>
                </a:r>
                <a14:m>
                  <m:oMath xmlns:m="http://schemas.openxmlformats.org/officeDocument/2006/math">
                    <m:r>
                      <a:rPr lang="en-US" altLang="zh-CN" sz="1600" b="1" i="1">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的斜率，它表明如何缩放输入的小变化才能在输出获得相应的变化：</a:t>
                </a:r>
                <a14:m>
                  <m:oMath xmlns:m="http://schemas.openxmlformats.org/officeDocument/2006/math">
                    <m:r>
                      <a:rPr lang="en-US" altLang="zh-CN" sz="1600" b="1" i="1" smtClean="0">
                        <a:solidFill>
                          <a:schemeClr val="bg1"/>
                        </a:solidFill>
                        <a:latin typeface="Cambria Math" panose="02040503050406030204" pitchFamily="18" charset="0"/>
                      </a:rPr>
                      <m:t>𝒇</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𝜺</m:t>
                        </m:r>
                      </m:e>
                    </m:d>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𝒇</m:t>
                    </m:r>
                    <m:d>
                      <m:dPr>
                        <m:ctrlPr>
                          <a:rPr lang="en-US" altLang="zh-CN" sz="1600" b="1" i="1" smtClean="0">
                            <a:solidFill>
                              <a:schemeClr val="bg1"/>
                            </a:solidFill>
                            <a:latin typeface="Cambria Math" charset="0"/>
                            <a:ea typeface="Cambria Math" panose="02040503050406030204" pitchFamily="18" charset="0"/>
                          </a:rPr>
                        </m:ctrlPr>
                      </m:dPr>
                      <m:e>
                        <m:r>
                          <a:rPr lang="en-US" altLang="zh-CN" sz="1600" b="1" i="1" smtClean="0">
                            <a:solidFill>
                              <a:schemeClr val="bg1"/>
                            </a:solidFill>
                            <a:latin typeface="Cambria Math" panose="02040503050406030204" pitchFamily="18" charset="0"/>
                            <a:ea typeface="Cambria Math" panose="02040503050406030204" pitchFamily="18" charset="0"/>
                          </a:rPr>
                          <m:t>𝒙</m:t>
                        </m:r>
                      </m:e>
                    </m:d>
                    <m:r>
                      <a:rPr lang="en-US" altLang="zh-CN" sz="1600" b="1" i="1" smtClean="0">
                        <a:solidFill>
                          <a:schemeClr val="bg1"/>
                        </a:solidFill>
                        <a:latin typeface="Cambria Math" panose="02040503050406030204" pitchFamily="18" charset="0"/>
                        <a:ea typeface="Cambria Math" panose="02040503050406030204" pitchFamily="18" charset="0"/>
                      </a:rPr>
                      <m:t>+</m:t>
                    </m:r>
                    <m:r>
                      <a:rPr lang="zh-CN" altLang="en-US" sz="1600" b="1" i="1" smtClean="0">
                        <a:solidFill>
                          <a:schemeClr val="bg1"/>
                        </a:solidFill>
                        <a:latin typeface="Cambria Math" panose="02040503050406030204" pitchFamily="18" charset="0"/>
                        <a:ea typeface="Cambria Math" panose="02040503050406030204" pitchFamily="18" charset="0"/>
                      </a:rPr>
                      <m:t>𝜺</m:t>
                    </m:r>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𝒇</m:t>
                        </m:r>
                      </m:e>
                      <m:sup>
                        <m:r>
                          <a:rPr lang="en-US" altLang="zh-CN" sz="1600" b="1" i="1">
                            <a:solidFill>
                              <a:schemeClr val="bg1"/>
                            </a:solidFill>
                            <a:latin typeface="Cambria Math" panose="02040503050406030204" pitchFamily="18" charset="0"/>
                          </a:rPr>
                          <m:t>′</m:t>
                        </m:r>
                      </m:sup>
                    </m:sSup>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a:solidFill>
                          <a:schemeClr val="bg1"/>
                        </a:solidFill>
                        <a:latin typeface="Cambria Math" panose="02040503050406030204" pitchFamily="18" charset="0"/>
                      </a:rPr>
                      <m:t>)</m:t>
                    </m:r>
                  </m:oMath>
                </a14:m>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因此导数可以告诉我们如何更改 </a:t>
                </a:r>
                <a14:m>
                  <m:oMath xmlns:m="http://schemas.openxmlformats.org/officeDocument/2006/math">
                    <m:r>
                      <a:rPr lang="en-US" altLang="zh-CN" sz="1600" b="1" i="1">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来略微地改善 </a:t>
                </a:r>
                <a14:m>
                  <m:oMath xmlns:m="http://schemas.openxmlformats.org/officeDocument/2006/math">
                    <m:r>
                      <a:rPr lang="en-US" altLang="zh-CN" sz="1600" b="1" i="1">
                        <a:solidFill>
                          <a:schemeClr val="bg1"/>
                        </a:solidFill>
                        <a:latin typeface="Cambria Math" panose="02040503050406030204" pitchFamily="18" charset="0"/>
                      </a:rPr>
                      <m:t>𝒚</m:t>
                    </m:r>
                    <m:r>
                      <a:rPr lang="zh-CN" altLang="en-US" sz="1600" b="1" i="1" smtClean="0">
                        <a:solidFill>
                          <a:schemeClr val="bg1"/>
                        </a:solidFill>
                        <a:latin typeface="Cambria Math" panose="02040503050406030204" pitchFamily="18" charset="0"/>
                      </a:rPr>
                      <m:t>。</m:t>
                    </m:r>
                  </m:oMath>
                </a14:m>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例如，对于足够小的</a:t>
                </a:r>
                <a14:m>
                  <m:oMath xmlns:m="http://schemas.openxmlformats.org/officeDocument/2006/math">
                    <m:r>
                      <a:rPr lang="zh-CN" altLang="en-US" sz="1600" b="1" i="1">
                        <a:solidFill>
                          <a:schemeClr val="bg1"/>
                        </a:solidFill>
                        <a:latin typeface="Cambria Math" panose="02040503050406030204" pitchFamily="18" charset="0"/>
                        <a:ea typeface="Cambria Math" panose="02040503050406030204" pitchFamily="18" charset="0"/>
                      </a:rPr>
                      <m:t>𝜺</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来说，</a:t>
                </a:r>
                <a14:m>
                  <m:oMath xmlns:m="http://schemas.openxmlformats.org/officeDocument/2006/math">
                    <m:r>
                      <a:rPr lang="en-US" altLang="zh-CN" sz="1600" b="1" i="1" smtClean="0">
                        <a:solidFill>
                          <a:schemeClr val="bg1"/>
                        </a:solidFill>
                        <a:latin typeface="Cambria Math" panose="02040503050406030204" pitchFamily="18" charset="0"/>
                      </a:rPr>
                      <m:t>𝒇</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a:solidFill>
                          <a:schemeClr val="bg1"/>
                        </a:solidFill>
                        <a:latin typeface="Cambria Math" panose="02040503050406030204" pitchFamily="18" charset="0"/>
                        <a:ea typeface="Cambria Math" panose="02040503050406030204" pitchFamily="18" charset="0"/>
                      </a:rPr>
                      <m:t>𝜺</m:t>
                    </m:r>
                    <m:r>
                      <a:rPr lang="en-US" altLang="zh-CN" sz="1600" b="1" i="1" smtClean="0">
                        <a:solidFill>
                          <a:schemeClr val="bg1"/>
                        </a:solidFill>
                        <a:latin typeface="Cambria Math" panose="02040503050406030204" pitchFamily="18" charset="0"/>
                        <a:ea typeface="Cambria Math" panose="02040503050406030204" pitchFamily="18" charset="0"/>
                      </a:rPr>
                      <m:t>𝒔𝒊𝒈𝒏</m:t>
                    </m:r>
                    <m:r>
                      <a:rPr lang="en-US" altLang="zh-CN" sz="1600" b="1" i="1" smtClean="0">
                        <a:solidFill>
                          <a:schemeClr val="bg1"/>
                        </a:solidFill>
                        <a:latin typeface="Cambria Math" panose="02040503050406030204" pitchFamily="18" charset="0"/>
                        <a:ea typeface="Cambria Math" panose="02040503050406030204" pitchFamily="18" charset="0"/>
                      </a:rPr>
                      <m:t>(</m:t>
                    </m:r>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𝒇</m:t>
                        </m:r>
                      </m:e>
                      <m:sup>
                        <m:r>
                          <a:rPr lang="en-US" altLang="zh-CN" sz="1600" b="1" i="1">
                            <a:solidFill>
                              <a:schemeClr val="bg1"/>
                            </a:solidFill>
                            <a:latin typeface="Cambria Math" panose="02040503050406030204" pitchFamily="18" charset="0"/>
                          </a:rPr>
                          <m:t>′</m:t>
                        </m:r>
                      </m:sup>
                    </m:sSup>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是比 </a:t>
                </a:r>
                <a14:m>
                  <m:oMath xmlns:m="http://schemas.openxmlformats.org/officeDocument/2006/math">
                    <m:r>
                      <a:rPr lang="en-US" altLang="zh-CN" sz="1600" b="1" i="1">
                        <a:solidFill>
                          <a:schemeClr val="bg1"/>
                        </a:solidFill>
                        <a:latin typeface="Cambria Math" panose="02040503050406030204" pitchFamily="18" charset="0"/>
                      </a:rPr>
                      <m:t>𝒇</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小的，我们可以将 </a:t>
                </a:r>
                <a14:m>
                  <m:oMath xmlns:m="http://schemas.openxmlformats.org/officeDocument/2006/math">
                    <m:r>
                      <a:rPr lang="en-US" altLang="zh-CN" sz="1600" b="1" i="1">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往导数的反方向移动一小步来减小 </a:t>
                </a:r>
                <a14:m>
                  <m:oMath xmlns:m="http://schemas.openxmlformats.org/officeDocument/2006/math">
                    <m:r>
                      <a:rPr lang="en-US" altLang="zh-CN" sz="1600" b="1" i="1">
                        <a:solidFill>
                          <a:schemeClr val="bg1"/>
                        </a:solidFill>
                        <a:latin typeface="Cambria Math" panose="02040503050406030204" pitchFamily="18" charset="0"/>
                      </a:rPr>
                      <m:t>𝒇</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。这种技术称为</a:t>
                </a:r>
                <a:r>
                  <a:rPr lang="zh-CN" altLang="en-US" sz="1600" b="1" dirty="0">
                    <a:solidFill>
                      <a:srgbClr val="92D050"/>
                    </a:solidFill>
                    <a:latin typeface="Calibri" panose="020F0502020204030204" pitchFamily="34" charset="0"/>
                  </a:rPr>
                  <a:t>梯度下降</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当 </a:t>
                </a:r>
                <a14:m>
                  <m:oMath xmlns:m="http://schemas.openxmlformats.org/officeDocument/2006/math">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𝒇</m:t>
                        </m:r>
                      </m:e>
                      <m:sup>
                        <m:r>
                          <a:rPr lang="en-US" altLang="zh-CN" sz="1600" b="1" i="1">
                            <a:solidFill>
                              <a:schemeClr val="bg1"/>
                            </a:solidFill>
                            <a:latin typeface="Cambria Math" panose="02040503050406030204" pitchFamily="18" charset="0"/>
                          </a:rPr>
                          <m:t>′</m:t>
                        </m:r>
                      </m:sup>
                    </m:sSup>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0 </a:t>
                </a:r>
                <a:r>
                  <a:rPr lang="zh-CN" altLang="en-US" sz="1600" b="1" dirty="0">
                    <a:solidFill>
                      <a:schemeClr val="bg1"/>
                    </a:solidFill>
                    <a:latin typeface="Calibri" panose="020F0502020204030204" pitchFamily="34" charset="0"/>
                  </a:rPr>
                  <a:t>时，导数无法提供往哪个方向移动的信息。这样的点称为</a:t>
                </a:r>
                <a:r>
                  <a:rPr lang="zh-CN" altLang="en-US" sz="1600" b="1" dirty="0">
                    <a:solidFill>
                      <a:srgbClr val="92D050"/>
                    </a:solidFill>
                    <a:latin typeface="Calibri" panose="020F0502020204030204" pitchFamily="34" charset="0"/>
                  </a:rPr>
                  <a:t>临界点</a:t>
                </a:r>
                <a:r>
                  <a:rPr lang="zh-CN" altLang="en-US" sz="1600" b="1" dirty="0">
                    <a:solidFill>
                      <a:schemeClr val="bg1"/>
                    </a:solidFill>
                    <a:latin typeface="Calibri" panose="020F0502020204030204" pitchFamily="34" charset="0"/>
                  </a:rPr>
                  <a:t>或</a:t>
                </a:r>
                <a:r>
                  <a:rPr lang="zh-CN" altLang="en-US" sz="1600" b="1" dirty="0">
                    <a:solidFill>
                      <a:srgbClr val="92D050"/>
                    </a:solidFill>
                    <a:latin typeface="Calibri" panose="020F0502020204030204" pitchFamily="34" charset="0"/>
                  </a:rPr>
                  <a:t>驻点</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一维情况下临界点由三种：极小点、极大点、鞍点。</a:t>
                </a:r>
                <a:endParaRPr lang="en-US" altLang="zh-CN" sz="1600" b="1" dirty="0">
                  <a:solidFill>
                    <a:schemeClr val="bg1"/>
                  </a:solidFill>
                  <a:latin typeface="Calibri" panose="020F0502020204030204" pitchFamily="34" charset="0"/>
                </a:endParaRPr>
              </a:p>
              <a:p>
                <a:pPr marL="1200150" lvl="2"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极小点：其函数值低于所有临近点</a:t>
                </a:r>
                <a:endParaRPr lang="en-US" altLang="zh-CN" sz="1600" b="1" dirty="0">
                  <a:solidFill>
                    <a:schemeClr val="bg1"/>
                  </a:solidFill>
                  <a:latin typeface="Calibri" panose="020F0502020204030204" pitchFamily="34" charset="0"/>
                </a:endParaRPr>
              </a:p>
              <a:p>
                <a:pPr marL="1200150" lvl="2"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极大点：其函数值高于所有临近点</a:t>
                </a:r>
                <a:endParaRPr lang="en-US" altLang="zh-CN" sz="1600" b="1" dirty="0">
                  <a:solidFill>
                    <a:schemeClr val="bg1"/>
                  </a:solidFill>
                  <a:latin typeface="Calibri" panose="020F0502020204030204" pitchFamily="34" charset="0"/>
                </a:endParaRPr>
              </a:p>
              <a:p>
                <a:pPr marL="1200150" lvl="2"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鞍点：同时存在更高或更低的临近点</a:t>
                </a:r>
                <a:endParaRPr lang="en-US" altLang="zh-CN"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id="{5C40D9B9-81D3-4A7B-8D40-2E8238475FAC}"/>
                  </a:ext>
                </a:extLst>
              </p:cNvPr>
              <p:cNvSpPr txBox="1">
                <a:spLocks noRot="1" noChangeAspect="1" noMove="1" noResize="1" noEditPoints="1" noAdjustHandles="1" noChangeArrowheads="1" noChangeShapeType="1" noTextEdit="1"/>
              </p:cNvSpPr>
              <p:nvPr/>
            </p:nvSpPr>
            <p:spPr>
              <a:xfrm>
                <a:off x="794657" y="1093424"/>
                <a:ext cx="10563154" cy="4354718"/>
              </a:xfrm>
              <a:prstGeom prst="rect">
                <a:avLst/>
              </a:prstGeom>
              <a:blipFill>
                <a:blip r:embed="rId3"/>
                <a:stretch>
                  <a:fillRect l="-750" t="-979" b="-2238"/>
                </a:stretch>
              </a:blipFill>
            </p:spPr>
            <p:txBody>
              <a:bodyPr/>
              <a:lstStyle/>
              <a:p>
                <a:r>
                  <a:rPr lang="en-US">
                    <a:noFill/>
                  </a:rPr>
                  <a:t> </a:t>
                </a:r>
              </a:p>
            </p:txBody>
          </p:sp>
        </mc:Fallback>
      </mc:AlternateContent>
      <p:pic>
        <p:nvPicPr>
          <p:cNvPr id="2" name="图片 1"/>
          <p:cNvPicPr>
            <a:picLocks noChangeAspect="1"/>
          </p:cNvPicPr>
          <p:nvPr/>
        </p:nvPicPr>
        <p:blipFill>
          <a:blip r:embed="rId4"/>
          <a:stretch>
            <a:fillRect/>
          </a:stretch>
        </p:blipFill>
        <p:spPr>
          <a:xfrm>
            <a:off x="6408352" y="3935283"/>
            <a:ext cx="3403600" cy="2768600"/>
          </a:xfrm>
          <a:prstGeom prst="rect">
            <a:avLst/>
          </a:prstGeom>
        </p:spPr>
      </p:pic>
    </p:spTree>
    <p:extLst>
      <p:ext uri="{BB962C8B-B14F-4D97-AF65-F5344CB8AC3E}">
        <p14:creationId xmlns:p14="http://schemas.microsoft.com/office/powerpoint/2010/main" val="1700144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基于梯度的优化方法</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854372"/>
                <a:ext cx="10563154" cy="5907836"/>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smtClean="0">
                    <a:solidFill>
                      <a:schemeClr val="bg1"/>
                    </a:solidFill>
                    <a:latin typeface="Calibri" panose="020F0502020204030204" pitchFamily="34" charset="0"/>
                  </a:rPr>
                  <a:t>对于具有多维输入的函数，需要用到</a:t>
                </a:r>
                <a:r>
                  <a:rPr lang="zh-CN" altLang="en-US" sz="1600" b="1" dirty="0">
                    <a:solidFill>
                      <a:srgbClr val="92D050"/>
                    </a:solidFill>
                    <a:latin typeface="Calibri" panose="020F0502020204030204" pitchFamily="34" charset="0"/>
                  </a:rPr>
                  <a:t>偏导数</a:t>
                </a:r>
                <a:r>
                  <a:rPr lang="zh-CN" altLang="en-US" sz="1600" b="1" dirty="0">
                    <a:solidFill>
                      <a:schemeClr val="bg1"/>
                    </a:solidFill>
                    <a:latin typeface="Calibri" panose="020F0502020204030204" pitchFamily="34" charset="0"/>
                  </a:rPr>
                  <a:t>。偏导数 </a:t>
                </a:r>
                <a14:m>
                  <m:oMath xmlns:m="http://schemas.openxmlformats.org/officeDocument/2006/math">
                    <m:f>
                      <m:fPr>
                        <m:ctrlPr>
                          <a:rPr lang="en-US" altLang="zh-CN" sz="1600" b="1" i="1" smtClean="0">
                            <a:solidFill>
                              <a:schemeClr val="bg1"/>
                            </a:solidFill>
                            <a:latin typeface="Cambria Math" charset="0"/>
                          </a:rPr>
                        </m:ctrlPr>
                      </m:fPr>
                      <m:num>
                        <m:r>
                          <a:rPr lang="zh-CN" altLang="en-US" sz="1600" b="1" i="1" smtClean="0">
                            <a:solidFill>
                              <a:schemeClr val="bg1"/>
                            </a:solidFill>
                            <a:latin typeface="Cambria Math" panose="02040503050406030204" pitchFamily="18" charset="0"/>
                          </a:rPr>
                          <m:t>𝝏</m:t>
                        </m:r>
                      </m:num>
                      <m:den>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m:t>
                            </m:r>
                          </m:e>
                          <m:sub>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𝒙</m:t>
                                </m:r>
                              </m:e>
                              <m:sub>
                                <m:r>
                                  <a:rPr lang="en-US" altLang="zh-CN" sz="1600" b="1" i="1" smtClean="0">
                                    <a:solidFill>
                                      <a:schemeClr val="bg1"/>
                                    </a:solidFill>
                                    <a:latin typeface="Cambria Math" panose="02040503050406030204" pitchFamily="18" charset="0"/>
                                  </a:rPr>
                                  <m:t>𝒊</m:t>
                                </m:r>
                              </m:sub>
                            </m:sSub>
                          </m:sub>
                        </m:sSub>
                      </m:den>
                    </m:f>
                    <m:r>
                      <a:rPr lang="en-US" altLang="zh-CN" sz="1600" b="1" i="1" smtClean="0">
                        <a:solidFill>
                          <a:schemeClr val="bg1"/>
                        </a:solidFill>
                        <a:latin typeface="Cambria Math" panose="02040503050406030204" pitchFamily="18" charset="0"/>
                      </a:rPr>
                      <m:t>𝒇</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a14:m>
                <a:r>
                  <a:rPr lang="en-US" altLang="zh-CN" sz="1600" b="1" dirty="0">
                    <a:solidFill>
                      <a:srgbClr val="92D050"/>
                    </a:solidFill>
                    <a:latin typeface="Calibri" panose="020F0502020204030204" pitchFamily="34" charset="0"/>
                  </a:rPr>
                  <a:t> </a:t>
                </a:r>
                <a:r>
                  <a:rPr lang="zh-CN" altLang="en-US" sz="1600" b="1" dirty="0">
                    <a:solidFill>
                      <a:schemeClr val="bg1"/>
                    </a:solidFill>
                    <a:latin typeface="Calibri" panose="020F0502020204030204" pitchFamily="34" charset="0"/>
                  </a:rPr>
                  <a:t>衡量点 </a:t>
                </a:r>
                <a14:m>
                  <m:oMath xmlns:m="http://schemas.openxmlformats.org/officeDocument/2006/math">
                    <m:r>
                      <a:rPr lang="en-US" altLang="zh-CN" sz="1600" b="1" i="1" smtClean="0">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处只有 </a:t>
                </a:r>
                <a14:m>
                  <m:oMath xmlns:m="http://schemas.openxmlformats.org/officeDocument/2006/math">
                    <m:sSub>
                      <m:sSubPr>
                        <m:ctrlPr>
                          <a:rPr lang="en-US" altLang="zh-CN" sz="1600" b="1" i="1">
                            <a:solidFill>
                              <a:schemeClr val="bg1"/>
                            </a:solidFill>
                            <a:latin typeface="Cambria Math" charset="0"/>
                          </a:rPr>
                        </m:ctrlPr>
                      </m:sSubPr>
                      <m:e>
                        <m:r>
                          <a:rPr lang="en-US" altLang="zh-CN" sz="1600" b="1" i="1">
                            <a:solidFill>
                              <a:schemeClr val="bg1"/>
                            </a:solidFill>
                            <a:latin typeface="Cambria Math" panose="02040503050406030204" pitchFamily="18" charset="0"/>
                          </a:rPr>
                          <m:t>𝒙</m:t>
                        </m:r>
                      </m:e>
                      <m:sub>
                        <m:r>
                          <a:rPr lang="en-US" altLang="zh-CN" sz="1600" b="1" i="1">
                            <a:solidFill>
                              <a:schemeClr val="bg1"/>
                            </a:solidFill>
                            <a:latin typeface="Cambria Math" panose="02040503050406030204" pitchFamily="18" charset="0"/>
                          </a:rPr>
                          <m:t>𝒊</m:t>
                        </m:r>
                      </m:sub>
                    </m:sSub>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增加时 </a:t>
                </a:r>
                <a14:m>
                  <m:oMath xmlns:m="http://schemas.openxmlformats.org/officeDocument/2006/math">
                    <m:r>
                      <a:rPr lang="en-US" altLang="zh-CN" sz="1600" b="1" i="1">
                        <a:solidFill>
                          <a:schemeClr val="bg1"/>
                        </a:solidFill>
                        <a:latin typeface="Cambria Math" panose="02040503050406030204" pitchFamily="18" charset="0"/>
                      </a:rPr>
                      <m:t>𝒇</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a:solidFill>
                          <a:schemeClr val="bg1"/>
                        </a:solidFill>
                        <a:latin typeface="Cambria Math" panose="02040503050406030204" pitchFamily="18" charset="0"/>
                      </a:rPr>
                      <m:t>)</m:t>
                    </m:r>
                  </m:oMath>
                </a14:m>
                <a:r>
                  <a:rPr lang="en-US" altLang="zh-CN" sz="1600" b="1" dirty="0">
                    <a:solidFill>
                      <a:srgbClr val="92D050"/>
                    </a:solidFill>
                    <a:latin typeface="Calibri" panose="020F0502020204030204" pitchFamily="34" charset="0"/>
                  </a:rPr>
                  <a:t> </a:t>
                </a:r>
                <a:r>
                  <a:rPr lang="zh-CN" altLang="en-US" sz="1600" b="1" dirty="0">
                    <a:solidFill>
                      <a:schemeClr val="bg1"/>
                    </a:solidFill>
                    <a:latin typeface="Calibri" panose="020F0502020204030204" pitchFamily="34" charset="0"/>
                  </a:rPr>
                  <a:t>如何变化。梯度是相对于一个向量求导的导数：</a:t>
                </a:r>
                <a14:m>
                  <m:oMath xmlns:m="http://schemas.openxmlformats.org/officeDocument/2006/math">
                    <m:r>
                      <a:rPr lang="en-US" altLang="zh-CN" sz="1600" b="1" i="1" smtClean="0">
                        <a:solidFill>
                          <a:schemeClr val="bg1"/>
                        </a:solidFill>
                        <a:latin typeface="Cambria Math" panose="02040503050406030204" pitchFamily="18" charset="0"/>
                      </a:rPr>
                      <m:t>𝒇</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的梯度是包含所有偏导数的向量，记为 </a:t>
                </a:r>
                <a14:m>
                  <m:oMath xmlns:m="http://schemas.openxmlformats.org/officeDocument/2006/math">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m:t>
                        </m:r>
                      </m:e>
                      <m:sub>
                        <m:r>
                          <a:rPr lang="en-US" altLang="zh-CN" sz="1600" b="1" i="1" smtClean="0">
                            <a:solidFill>
                              <a:schemeClr val="bg1"/>
                            </a:solidFill>
                            <a:latin typeface="Cambria Math" panose="02040503050406030204" pitchFamily="18" charset="0"/>
                          </a:rPr>
                          <m:t>𝒙</m:t>
                        </m:r>
                      </m:sub>
                    </m:sSub>
                    <m:r>
                      <a:rPr lang="en-US" altLang="zh-CN" sz="1600" b="1" i="1" smtClean="0">
                        <a:solidFill>
                          <a:schemeClr val="bg1"/>
                        </a:solidFill>
                        <a:latin typeface="Cambria Math" panose="02040503050406030204" pitchFamily="18" charset="0"/>
                      </a:rPr>
                      <m:t>𝒇</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它的第 </a:t>
                </a:r>
                <a14:m>
                  <m:oMath xmlns:m="http://schemas.openxmlformats.org/officeDocument/2006/math">
                    <m:r>
                      <a:rPr lang="en-US" altLang="zh-CN" sz="1600" b="1" i="1" smtClean="0">
                        <a:solidFill>
                          <a:schemeClr val="bg1"/>
                        </a:solidFill>
                        <a:latin typeface="Cambria Math" panose="02040503050406030204" pitchFamily="18" charset="0"/>
                      </a:rPr>
                      <m:t>𝒊</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个元素是 </a:t>
                </a:r>
                <a14:m>
                  <m:oMath xmlns:m="http://schemas.openxmlformats.org/officeDocument/2006/math">
                    <m:r>
                      <a:rPr lang="en-US" altLang="zh-CN" sz="1600" b="1" i="1">
                        <a:solidFill>
                          <a:schemeClr val="bg1"/>
                        </a:solidFill>
                        <a:latin typeface="Cambria Math" panose="02040503050406030204" pitchFamily="18" charset="0"/>
                      </a:rPr>
                      <m:t>𝒇</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关于 </a:t>
                </a:r>
                <a14:m>
                  <m:oMath xmlns:m="http://schemas.openxmlformats.org/officeDocument/2006/math">
                    <m:sSub>
                      <m:sSubPr>
                        <m:ctrlPr>
                          <a:rPr lang="en-US" altLang="zh-CN" sz="1600" b="1" i="1">
                            <a:solidFill>
                              <a:schemeClr val="bg1"/>
                            </a:solidFill>
                            <a:latin typeface="Cambria Math" charset="0"/>
                          </a:rPr>
                        </m:ctrlPr>
                      </m:sSubPr>
                      <m:e>
                        <m:r>
                          <a:rPr lang="en-US" altLang="zh-CN" sz="1600" b="1" i="1">
                            <a:solidFill>
                              <a:schemeClr val="bg1"/>
                            </a:solidFill>
                            <a:latin typeface="Cambria Math" panose="02040503050406030204" pitchFamily="18" charset="0"/>
                          </a:rPr>
                          <m:t>𝒙</m:t>
                        </m:r>
                      </m:e>
                      <m:sub>
                        <m:r>
                          <a:rPr lang="en-US" altLang="zh-CN" sz="1600" b="1" i="1">
                            <a:solidFill>
                              <a:schemeClr val="bg1"/>
                            </a:solidFill>
                            <a:latin typeface="Cambria Math" panose="02040503050406030204" pitchFamily="18" charset="0"/>
                          </a:rPr>
                          <m:t>𝒊</m:t>
                        </m:r>
                      </m:sub>
                    </m:sSub>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的偏导数。在多维情况下，临界点时梯度中所有元素都为零的点。</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在</a:t>
                </a:r>
                <a14:m>
                  <m:oMath xmlns:m="http://schemas.openxmlformats.org/officeDocument/2006/math">
                    <m:r>
                      <a:rPr lang="zh-CN" altLang="en-US" sz="1600" b="1" i="1" smtClean="0">
                        <a:solidFill>
                          <a:schemeClr val="bg1"/>
                        </a:solidFill>
                        <a:latin typeface="Cambria Math" panose="02040503050406030204" pitchFamily="18" charset="0"/>
                      </a:rPr>
                      <m:t>𝝁</m:t>
                    </m:r>
                  </m:oMath>
                </a14:m>
                <a:r>
                  <a:rPr lang="en-US" altLang="zh-CN" sz="1600" b="1" dirty="0">
                    <a:solidFill>
                      <a:schemeClr val="bg1"/>
                    </a:solidFill>
                    <a:latin typeface="Calibri" panose="020F0502020204030204" pitchFamily="34" charset="0"/>
                  </a:rPr>
                  <a:t>(</a:t>
                </a:r>
                <a:r>
                  <a:rPr lang="zh-CN" altLang="en-US" sz="1600" b="1" dirty="0">
                    <a:solidFill>
                      <a:schemeClr val="bg1"/>
                    </a:solidFill>
                    <a:latin typeface="Calibri" panose="020F0502020204030204" pitchFamily="34" charset="0"/>
                  </a:rPr>
                  <a:t>单位向量</a:t>
                </a:r>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方向上的</a:t>
                </a:r>
                <a:r>
                  <a:rPr lang="zh-CN" altLang="en-US" sz="1600" b="1" dirty="0">
                    <a:solidFill>
                      <a:srgbClr val="92D050"/>
                    </a:solidFill>
                    <a:latin typeface="Calibri" panose="020F0502020204030204" pitchFamily="34" charset="0"/>
                  </a:rPr>
                  <a:t>方向导数</a:t>
                </a:r>
                <a:r>
                  <a:rPr lang="zh-CN" altLang="en-US" sz="1600" b="1" dirty="0">
                    <a:solidFill>
                      <a:schemeClr val="bg1"/>
                    </a:solidFill>
                    <a:latin typeface="Calibri" panose="020F0502020204030204" pitchFamily="34" charset="0"/>
                  </a:rPr>
                  <a:t>是函数 </a:t>
                </a:r>
                <a14:m>
                  <m:oMath xmlns:m="http://schemas.openxmlformats.org/officeDocument/2006/math">
                    <m:r>
                      <a:rPr lang="en-US" altLang="zh-CN" sz="1600" b="1" i="1">
                        <a:solidFill>
                          <a:schemeClr val="bg1"/>
                        </a:solidFill>
                        <a:latin typeface="Cambria Math" panose="02040503050406030204" pitchFamily="18" charset="0"/>
                      </a:rPr>
                      <m:t>𝒇</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在</a:t>
                </a:r>
                <a14:m>
                  <m:oMath xmlns:m="http://schemas.openxmlformats.org/officeDocument/2006/math">
                    <m:r>
                      <a:rPr lang="zh-CN" altLang="en-US" sz="1600" b="1" i="1">
                        <a:solidFill>
                          <a:schemeClr val="bg1"/>
                        </a:solidFill>
                        <a:latin typeface="Cambria Math" panose="02040503050406030204" pitchFamily="18" charset="0"/>
                      </a:rPr>
                      <m:t>𝝁</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方向的斜率。即方向导数是函数 </a:t>
                </a:r>
                <a14:m>
                  <m:oMath xmlns:m="http://schemas.openxmlformats.org/officeDocument/2006/math">
                    <m:r>
                      <a:rPr lang="en-US" altLang="zh-CN" sz="1600" b="1" i="1">
                        <a:solidFill>
                          <a:schemeClr val="bg1"/>
                        </a:solidFill>
                        <a:latin typeface="Cambria Math" panose="02040503050406030204" pitchFamily="18" charset="0"/>
                      </a:rPr>
                      <m:t>𝒇</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𝜶𝝁</m:t>
                    </m:r>
                    <m:r>
                      <a:rPr lang="en-US" altLang="zh-CN" sz="1600" b="1" i="1">
                        <a:solidFill>
                          <a:schemeClr val="bg1"/>
                        </a:solidFill>
                        <a:latin typeface="Cambria Math" panose="02040503050406030204" pitchFamily="18" charset="0"/>
                      </a:rPr>
                      <m:t>)</m:t>
                    </m:r>
                  </m:oMath>
                </a14:m>
                <a:r>
                  <a:rPr lang="en-US" altLang="zh-CN" sz="1600" b="1" dirty="0">
                    <a:solidFill>
                      <a:srgbClr val="92D050"/>
                    </a:solidFill>
                    <a:latin typeface="Calibri" panose="020F0502020204030204" pitchFamily="34" charset="0"/>
                  </a:rPr>
                  <a:t> </a:t>
                </a:r>
                <a:r>
                  <a:rPr lang="zh-CN" altLang="en-US" sz="1600" b="1" dirty="0">
                    <a:solidFill>
                      <a:schemeClr val="bg1"/>
                    </a:solidFill>
                    <a:latin typeface="Calibri" panose="020F0502020204030204" pitchFamily="34" charset="0"/>
                  </a:rPr>
                  <a:t>关于</a:t>
                </a:r>
                <a14:m>
                  <m:oMath xmlns:m="http://schemas.openxmlformats.org/officeDocument/2006/math">
                    <m:r>
                      <a:rPr lang="zh-CN" altLang="en-US" sz="1600" b="1" i="1">
                        <a:solidFill>
                          <a:schemeClr val="bg1"/>
                        </a:solidFill>
                        <a:latin typeface="Cambria Math" panose="02040503050406030204" pitchFamily="18" charset="0"/>
                      </a:rPr>
                      <m:t>𝜶</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的导数。由链式法则可以得到，当</a:t>
                </a:r>
                <a14:m>
                  <m:oMath xmlns:m="http://schemas.openxmlformats.org/officeDocument/2006/math">
                    <m:r>
                      <a:rPr lang="zh-CN" altLang="en-US" sz="1600" b="1" i="1">
                        <a:solidFill>
                          <a:schemeClr val="bg1"/>
                        </a:solidFill>
                        <a:latin typeface="Cambria Math" panose="02040503050406030204" pitchFamily="18" charset="0"/>
                      </a:rPr>
                      <m:t>𝜶</m:t>
                    </m:r>
                  </m:oMath>
                </a14:m>
                <a:r>
                  <a:rPr lang="en-US" altLang="zh-CN" sz="1600" b="1" dirty="0">
                    <a:solidFill>
                      <a:schemeClr val="bg1"/>
                    </a:solidFill>
                    <a:latin typeface="Calibri" panose="020F0502020204030204" pitchFamily="34" charset="0"/>
                  </a:rPr>
                  <a:t>=0 </a:t>
                </a:r>
                <a:r>
                  <a:rPr lang="zh-CN" altLang="en-US" sz="1600" b="1" dirty="0">
                    <a:solidFill>
                      <a:schemeClr val="bg1"/>
                    </a:solidFill>
                    <a:latin typeface="Calibri" panose="020F0502020204030204" pitchFamily="34" charset="0"/>
                  </a:rPr>
                  <a:t>时：</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f>
                        <m:fPr>
                          <m:ctrlPr>
                            <a:rPr lang="en-US" altLang="zh-CN" sz="1600" b="1" i="1" smtClean="0">
                              <a:solidFill>
                                <a:schemeClr val="bg1"/>
                              </a:solidFill>
                              <a:latin typeface="Cambria Math" charset="0"/>
                            </a:rPr>
                          </m:ctrlPr>
                        </m:fPr>
                        <m:num>
                          <m:r>
                            <a:rPr lang="zh-CN" altLang="en-US" sz="1600" b="1" i="1" smtClean="0">
                              <a:solidFill>
                                <a:schemeClr val="bg1"/>
                              </a:solidFill>
                              <a:latin typeface="Cambria Math" panose="02040503050406030204" pitchFamily="18" charset="0"/>
                            </a:rPr>
                            <m:t>𝝏</m:t>
                          </m:r>
                        </m:num>
                        <m:den>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m:t>
                              </m:r>
                            </m:e>
                            <m:sub>
                              <m:r>
                                <a:rPr lang="zh-CN" altLang="en-US" sz="1600" b="1" i="1" smtClean="0">
                                  <a:solidFill>
                                    <a:schemeClr val="bg1"/>
                                  </a:solidFill>
                                  <a:latin typeface="Cambria Math" panose="02040503050406030204" pitchFamily="18" charset="0"/>
                                </a:rPr>
                                <m:t>𝜶</m:t>
                              </m:r>
                            </m:sub>
                          </m:sSub>
                        </m:den>
                      </m:f>
                      <m:r>
                        <a:rPr lang="en-US" altLang="zh-CN" sz="1600" b="1" i="1" smtClean="0">
                          <a:solidFill>
                            <a:schemeClr val="bg1"/>
                          </a:solidFill>
                          <a:latin typeface="Cambria Math" panose="02040503050406030204" pitchFamily="18" charset="0"/>
                        </a:rPr>
                        <m:t>𝒇</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𝜶𝝁</m:t>
                          </m:r>
                        </m:e>
                      </m:d>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zh-CN" altLang="en-US" sz="1600" b="1" i="1" smtClean="0">
                              <a:solidFill>
                                <a:schemeClr val="bg1"/>
                              </a:solidFill>
                              <a:latin typeface="Cambria Math" panose="02040503050406030204" pitchFamily="18" charset="0"/>
                            </a:rPr>
                            <m:t>𝝁</m:t>
                          </m:r>
                        </m:e>
                        <m:sup>
                          <m:r>
                            <a:rPr lang="en-US" altLang="zh-CN" sz="1600" b="1" i="1" smtClean="0">
                              <a:solidFill>
                                <a:schemeClr val="bg1"/>
                              </a:solidFill>
                              <a:latin typeface="Cambria Math" panose="02040503050406030204" pitchFamily="18" charset="0"/>
                            </a:rPr>
                            <m:t>𝑻</m:t>
                          </m:r>
                        </m:sup>
                      </m:sSup>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m:t>
                          </m:r>
                        </m:e>
                        <m:sub>
                          <m:r>
                            <a:rPr lang="en-US" altLang="zh-CN" sz="1600" b="1" i="1" smtClean="0">
                              <a:solidFill>
                                <a:schemeClr val="bg1"/>
                              </a:solidFill>
                              <a:latin typeface="Cambria Math" panose="02040503050406030204" pitchFamily="18" charset="0"/>
                            </a:rPr>
                            <m:t>𝒙</m:t>
                          </m:r>
                        </m:sub>
                      </m:sSub>
                      <m:r>
                        <a:rPr lang="en-US" altLang="zh-CN" sz="1600" b="1" i="1" smtClean="0">
                          <a:solidFill>
                            <a:schemeClr val="bg1"/>
                          </a:solidFill>
                          <a:latin typeface="Cambria Math" panose="02040503050406030204" pitchFamily="18" charset="0"/>
                        </a:rPr>
                        <m:t>𝒇</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m:oMathPara>
                </a14:m>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为了最小化 </a:t>
                </a:r>
                <a14:m>
                  <m:oMath xmlns:m="http://schemas.openxmlformats.org/officeDocument/2006/math">
                    <m:r>
                      <a:rPr lang="en-US" altLang="zh-CN" sz="1600" b="1" i="1">
                        <a:solidFill>
                          <a:schemeClr val="bg1"/>
                        </a:solidFill>
                        <a:latin typeface="Cambria Math" panose="02040503050406030204" pitchFamily="18" charset="0"/>
                      </a:rPr>
                      <m:t>𝒇</m:t>
                    </m:r>
                  </m:oMath>
                </a14:m>
                <a:r>
                  <a:rPr lang="zh-CN" altLang="en-US" sz="1600" b="1" dirty="0">
                    <a:solidFill>
                      <a:schemeClr val="bg1"/>
                    </a:solidFill>
                    <a:latin typeface="Calibri" panose="020F0502020204030204" pitchFamily="34" charset="0"/>
                  </a:rPr>
                  <a:t>，需要找到 </a:t>
                </a:r>
                <a14:m>
                  <m:oMath xmlns:m="http://schemas.openxmlformats.org/officeDocument/2006/math">
                    <m:r>
                      <a:rPr lang="en-US" altLang="zh-CN" sz="1600" b="1" i="1">
                        <a:solidFill>
                          <a:schemeClr val="bg1"/>
                        </a:solidFill>
                        <a:latin typeface="Cambria Math" panose="02040503050406030204" pitchFamily="18" charset="0"/>
                      </a:rPr>
                      <m:t>𝒇</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下降最快的方向，计算方向导数：</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14:m>
                  <m:oMathPara xmlns:m="http://schemas.openxmlformats.org/officeDocument/2006/math">
                    <m:oMathParaPr>
                      <m:jc m:val="centerGroup"/>
                    </m:oMathParaPr>
                    <m:oMath xmlns:m="http://schemas.openxmlformats.org/officeDocument/2006/math">
                      <m:func>
                        <m:funcPr>
                          <m:ctrlPr>
                            <a:rPr lang="en-US" altLang="zh-CN" sz="1600" b="1" i="1" smtClean="0">
                              <a:solidFill>
                                <a:schemeClr val="bg1"/>
                              </a:solidFill>
                              <a:latin typeface="Cambria Math" charset="0"/>
                            </a:rPr>
                          </m:ctrlPr>
                        </m:funcPr>
                        <m:fName>
                          <m:limLow>
                            <m:limLowPr>
                              <m:ctrlPr>
                                <a:rPr lang="en-US" altLang="zh-CN" sz="1600" b="1" i="1" smtClean="0">
                                  <a:solidFill>
                                    <a:schemeClr val="bg1"/>
                                  </a:solidFill>
                                  <a:latin typeface="Cambria Math" charset="0"/>
                                </a:rPr>
                              </m:ctrlPr>
                            </m:limLowPr>
                            <m:e>
                              <m:r>
                                <m:rPr>
                                  <m:sty m:val="p"/>
                                </m:rPr>
                                <a:rPr lang="en-US" altLang="zh-CN" sz="1600" b="0" i="0" smtClean="0">
                                  <a:solidFill>
                                    <a:schemeClr val="bg1"/>
                                  </a:solidFill>
                                  <a:latin typeface="Cambria Math" panose="02040503050406030204" pitchFamily="18" charset="0"/>
                                </a:rPr>
                                <m:t>min</m:t>
                              </m:r>
                            </m:e>
                            <m:lim>
                              <m:r>
                                <a:rPr lang="zh-CN" altLang="en-US" sz="1600" b="0" i="1" smtClean="0">
                                  <a:solidFill>
                                    <a:schemeClr val="bg1"/>
                                  </a:solidFill>
                                  <a:latin typeface="Cambria Math" panose="02040503050406030204" pitchFamily="18" charset="0"/>
                                </a:rPr>
                                <m:t>𝝁</m:t>
                              </m:r>
                              <m:r>
                                <a:rPr lang="en-US" altLang="zh-CN" sz="1600" b="0" i="1" smtClean="0">
                                  <a:solidFill>
                                    <a:schemeClr val="bg1"/>
                                  </a:solidFill>
                                  <a:latin typeface="Cambria Math" panose="02040503050406030204" pitchFamily="18" charset="0"/>
                                </a:rPr>
                                <m:t>,</m:t>
                              </m:r>
                              <m:sSup>
                                <m:sSupPr>
                                  <m:ctrlPr>
                                    <a:rPr lang="en-US" altLang="zh-CN" sz="1600" b="0" i="1" smtClean="0">
                                      <a:solidFill>
                                        <a:schemeClr val="bg1"/>
                                      </a:solidFill>
                                      <a:latin typeface="Cambria Math" charset="0"/>
                                    </a:rPr>
                                  </m:ctrlPr>
                                </m:sSupPr>
                                <m:e>
                                  <m:r>
                                    <a:rPr lang="zh-CN" altLang="en-US" sz="1600" b="0" i="1" smtClean="0">
                                      <a:solidFill>
                                        <a:schemeClr val="bg1"/>
                                      </a:solidFill>
                                      <a:latin typeface="Cambria Math" panose="02040503050406030204" pitchFamily="18" charset="0"/>
                                    </a:rPr>
                                    <m:t>𝜇</m:t>
                                  </m:r>
                                </m:e>
                                <m:sup>
                                  <m:r>
                                    <a:rPr lang="en-US" altLang="zh-CN" sz="1600" b="0" i="1" smtClean="0">
                                      <a:solidFill>
                                        <a:schemeClr val="bg1"/>
                                      </a:solidFill>
                                      <a:latin typeface="Cambria Math" panose="02040503050406030204" pitchFamily="18" charset="0"/>
                                    </a:rPr>
                                    <m:t>𝑇</m:t>
                                  </m:r>
                                </m:sup>
                              </m:sSup>
                              <m:r>
                                <a:rPr lang="zh-CN" altLang="en-US" sz="1600" b="0" i="1" smtClean="0">
                                  <a:solidFill>
                                    <a:schemeClr val="bg1"/>
                                  </a:solidFill>
                                  <a:latin typeface="Cambria Math" panose="02040503050406030204" pitchFamily="18" charset="0"/>
                                </a:rPr>
                                <m:t>𝜇</m:t>
                              </m:r>
                              <m:r>
                                <a:rPr lang="en-US" altLang="zh-CN" sz="1600" b="0" i="1" smtClean="0">
                                  <a:solidFill>
                                    <a:schemeClr val="bg1"/>
                                  </a:solidFill>
                                  <a:latin typeface="Cambria Math" panose="02040503050406030204" pitchFamily="18" charset="0"/>
                                </a:rPr>
                                <m:t>=1</m:t>
                              </m:r>
                            </m:lim>
                          </m:limLow>
                        </m:fName>
                        <m:e>
                          <m:sSup>
                            <m:sSupPr>
                              <m:ctrlPr>
                                <a:rPr lang="en-US" altLang="zh-CN" sz="1600" b="1" i="1">
                                  <a:solidFill>
                                    <a:schemeClr val="bg1"/>
                                  </a:solidFill>
                                  <a:latin typeface="Cambria Math" charset="0"/>
                                </a:rPr>
                              </m:ctrlPr>
                            </m:sSupPr>
                            <m:e>
                              <m:r>
                                <a:rPr lang="zh-CN" altLang="en-US" sz="1600" b="1" i="1">
                                  <a:solidFill>
                                    <a:schemeClr val="bg1"/>
                                  </a:solidFill>
                                  <a:latin typeface="Cambria Math" panose="02040503050406030204" pitchFamily="18" charset="0"/>
                                </a:rPr>
                                <m:t>𝝁</m:t>
                              </m:r>
                            </m:e>
                            <m:sup>
                              <m:r>
                                <a:rPr lang="en-US" altLang="zh-CN" sz="1600" b="1" i="1">
                                  <a:solidFill>
                                    <a:schemeClr val="bg1"/>
                                  </a:solidFill>
                                  <a:latin typeface="Cambria Math" panose="02040503050406030204" pitchFamily="18" charset="0"/>
                                </a:rPr>
                                <m:t>𝑻</m:t>
                              </m:r>
                            </m:sup>
                          </m:sSup>
                          <m:sSub>
                            <m:sSubPr>
                              <m:ctrlPr>
                                <a:rPr lang="en-US" altLang="zh-CN" sz="1600" b="1" i="1">
                                  <a:solidFill>
                                    <a:schemeClr val="bg1"/>
                                  </a:solidFill>
                                  <a:latin typeface="Cambria Math" charset="0"/>
                                </a:rPr>
                              </m:ctrlPr>
                            </m:sSubPr>
                            <m:e>
                              <m:r>
                                <a:rPr lang="zh-CN" altLang="en-US" sz="1600" b="1" i="1">
                                  <a:solidFill>
                                    <a:schemeClr val="bg1"/>
                                  </a:solidFill>
                                  <a:latin typeface="Cambria Math" panose="02040503050406030204" pitchFamily="18" charset="0"/>
                                </a:rPr>
                                <m:t>𝛁</m:t>
                              </m:r>
                            </m:e>
                            <m:sub>
                              <m:r>
                                <a:rPr lang="en-US" altLang="zh-CN" sz="1600" b="1" i="1">
                                  <a:solidFill>
                                    <a:schemeClr val="bg1"/>
                                  </a:solidFill>
                                  <a:latin typeface="Cambria Math" panose="02040503050406030204" pitchFamily="18" charset="0"/>
                                </a:rPr>
                                <m:t>𝒙</m:t>
                              </m:r>
                            </m:sub>
                          </m:sSub>
                          <m:r>
                            <a:rPr lang="en-US" altLang="zh-CN" sz="1600" b="1" i="1">
                              <a:solidFill>
                                <a:schemeClr val="bg1"/>
                              </a:solidFill>
                              <a:latin typeface="Cambria Math" panose="02040503050406030204" pitchFamily="18" charset="0"/>
                            </a:rPr>
                            <m:t>𝒇</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a:solidFill>
                                <a:schemeClr val="bg1"/>
                              </a:solidFill>
                              <a:latin typeface="Cambria Math" panose="02040503050406030204" pitchFamily="18" charset="0"/>
                            </a:rPr>
                            <m:t>)</m:t>
                          </m:r>
                          <m:r>
                            <m:rPr>
                              <m:nor/>
                            </m:rPr>
                            <a:rPr lang="en-US" altLang="zh-CN" sz="1600" b="1" dirty="0">
                              <a:solidFill>
                                <a:schemeClr val="bg1"/>
                              </a:solidFill>
                              <a:latin typeface="Calibri" panose="020F0502020204030204" pitchFamily="34" charset="0"/>
                            </a:rPr>
                            <m:t> </m:t>
                          </m:r>
                        </m:e>
                      </m:func>
                      <m:r>
                        <a:rPr lang="en-US" altLang="zh-CN" sz="1600" b="1" i="1" smtClean="0">
                          <a:solidFill>
                            <a:schemeClr val="bg1"/>
                          </a:solidFill>
                          <a:latin typeface="Cambria Math" panose="02040503050406030204" pitchFamily="18" charset="0"/>
                        </a:rPr>
                        <m:t>=</m:t>
                      </m:r>
                      <m:func>
                        <m:funcPr>
                          <m:ctrlPr>
                            <a:rPr lang="en-US" altLang="zh-CN" sz="1600" b="1" i="1" smtClean="0">
                              <a:solidFill>
                                <a:schemeClr val="bg1"/>
                              </a:solidFill>
                              <a:latin typeface="Cambria Math" charset="0"/>
                            </a:rPr>
                          </m:ctrlPr>
                        </m:funcPr>
                        <m:fName>
                          <m:limLow>
                            <m:limLowPr>
                              <m:ctrlPr>
                                <a:rPr lang="en-US" altLang="zh-CN" sz="1600" b="1" i="1" smtClean="0">
                                  <a:solidFill>
                                    <a:schemeClr val="bg1"/>
                                  </a:solidFill>
                                  <a:latin typeface="Cambria Math" charset="0"/>
                                </a:rPr>
                              </m:ctrlPr>
                            </m:limLowPr>
                            <m:e>
                              <m:r>
                                <m:rPr>
                                  <m:sty m:val="p"/>
                                </m:rPr>
                                <a:rPr lang="en-US" altLang="zh-CN" sz="1600" b="0" i="0" smtClean="0">
                                  <a:solidFill>
                                    <a:schemeClr val="bg1"/>
                                  </a:solidFill>
                                  <a:latin typeface="Cambria Math" panose="02040503050406030204" pitchFamily="18" charset="0"/>
                                </a:rPr>
                                <m:t>min</m:t>
                              </m:r>
                            </m:e>
                            <m:lim>
                              <m:r>
                                <a:rPr lang="zh-CN" altLang="en-US" sz="1600" i="1">
                                  <a:solidFill>
                                    <a:schemeClr val="bg1"/>
                                  </a:solidFill>
                                  <a:latin typeface="Cambria Math" panose="02040503050406030204" pitchFamily="18" charset="0"/>
                                </a:rPr>
                                <m:t>𝝁</m:t>
                              </m:r>
                              <m:r>
                                <a:rPr lang="en-US" altLang="zh-CN" sz="1600" i="1">
                                  <a:solidFill>
                                    <a:schemeClr val="bg1"/>
                                  </a:solidFill>
                                  <a:latin typeface="Cambria Math" panose="02040503050406030204" pitchFamily="18" charset="0"/>
                                </a:rPr>
                                <m:t>,</m:t>
                              </m:r>
                              <m:sSup>
                                <m:sSupPr>
                                  <m:ctrlPr>
                                    <a:rPr lang="en-US" altLang="zh-CN" sz="1600" i="1">
                                      <a:solidFill>
                                        <a:schemeClr val="bg1"/>
                                      </a:solidFill>
                                      <a:latin typeface="Cambria Math" charset="0"/>
                                    </a:rPr>
                                  </m:ctrlPr>
                                </m:sSupPr>
                                <m:e>
                                  <m:r>
                                    <a:rPr lang="zh-CN" altLang="en-US" sz="1600" i="1">
                                      <a:solidFill>
                                        <a:schemeClr val="bg1"/>
                                      </a:solidFill>
                                      <a:latin typeface="Cambria Math" panose="02040503050406030204" pitchFamily="18" charset="0"/>
                                    </a:rPr>
                                    <m:t>𝜇</m:t>
                                  </m:r>
                                </m:e>
                                <m:sup>
                                  <m:r>
                                    <a:rPr lang="en-US" altLang="zh-CN" sz="1600" i="1">
                                      <a:solidFill>
                                        <a:schemeClr val="bg1"/>
                                      </a:solidFill>
                                      <a:latin typeface="Cambria Math" panose="02040503050406030204" pitchFamily="18" charset="0"/>
                                    </a:rPr>
                                    <m:t>𝑇</m:t>
                                  </m:r>
                                </m:sup>
                              </m:sSup>
                              <m:r>
                                <a:rPr lang="zh-CN" altLang="en-US" sz="1600" i="1">
                                  <a:solidFill>
                                    <a:schemeClr val="bg1"/>
                                  </a:solidFill>
                                  <a:latin typeface="Cambria Math" panose="02040503050406030204" pitchFamily="18" charset="0"/>
                                </a:rPr>
                                <m:t>𝜇</m:t>
                              </m:r>
                              <m:r>
                                <a:rPr lang="en-US" altLang="zh-CN" sz="1600" i="1">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lim>
                          </m:limLow>
                        </m:fName>
                        <m:e>
                          <m:sSub>
                            <m:sSubPr>
                              <m:ctrlPr>
                                <a:rPr lang="en-US" altLang="zh-CN" sz="1600" b="1" i="1" smtClean="0">
                                  <a:solidFill>
                                    <a:schemeClr val="bg1"/>
                                  </a:solidFill>
                                  <a:latin typeface="Cambria Math" charset="0"/>
                                </a:rPr>
                              </m:ctrlPr>
                            </m:sSubPr>
                            <m:e>
                              <m:d>
                                <m:dPr>
                                  <m:begChr m:val="‖"/>
                                  <m:endChr m:val="‖"/>
                                  <m:ctrlPr>
                                    <a:rPr lang="en-US" altLang="zh-CN" sz="1600" b="1" i="1" smtClean="0">
                                      <a:solidFill>
                                        <a:schemeClr val="bg1"/>
                                      </a:solidFill>
                                      <a:latin typeface="Cambria Math" charset="0"/>
                                    </a:rPr>
                                  </m:ctrlPr>
                                </m:dPr>
                                <m:e>
                                  <m:r>
                                    <a:rPr lang="zh-CN" altLang="en-US" sz="1600" b="1" i="1" smtClean="0">
                                      <a:solidFill>
                                        <a:schemeClr val="bg1"/>
                                      </a:solidFill>
                                      <a:latin typeface="Cambria Math" panose="02040503050406030204" pitchFamily="18" charset="0"/>
                                    </a:rPr>
                                    <m:t>𝝁</m:t>
                                  </m:r>
                                </m:e>
                              </m:d>
                            </m:e>
                            <m:sub>
                              <m:r>
                                <a:rPr lang="en-US" altLang="zh-CN" sz="1600" b="1" i="1" smtClean="0">
                                  <a:solidFill>
                                    <a:schemeClr val="bg1"/>
                                  </a:solidFill>
                                  <a:latin typeface="Cambria Math" panose="02040503050406030204" pitchFamily="18" charset="0"/>
                                </a:rPr>
                                <m:t>𝟐</m:t>
                              </m:r>
                            </m:sub>
                          </m:sSub>
                          <m:sSub>
                            <m:sSubPr>
                              <m:ctrlPr>
                                <a:rPr lang="en-US" altLang="zh-CN" sz="1600" b="1" i="1" smtClean="0">
                                  <a:solidFill>
                                    <a:schemeClr val="bg1"/>
                                  </a:solidFill>
                                  <a:latin typeface="Cambria Math" charset="0"/>
                                </a:rPr>
                              </m:ctrlPr>
                            </m:sSubPr>
                            <m:e>
                              <m:d>
                                <m:dPr>
                                  <m:begChr m:val="‖"/>
                                  <m:endChr m:val="‖"/>
                                  <m:ctrlPr>
                                    <a:rPr lang="en-US" altLang="zh-CN" sz="1600" b="1" i="1" smtClean="0">
                                      <a:solidFill>
                                        <a:schemeClr val="bg1"/>
                                      </a:solidFill>
                                      <a:latin typeface="Cambria Math" charset="0"/>
                                    </a:rPr>
                                  </m:ctrlPr>
                                </m:dPr>
                                <m:e>
                                  <m:sSub>
                                    <m:sSubPr>
                                      <m:ctrlPr>
                                        <a:rPr lang="en-US" altLang="zh-CN" sz="1600" b="1" i="1">
                                          <a:solidFill>
                                            <a:schemeClr val="bg1"/>
                                          </a:solidFill>
                                          <a:latin typeface="Cambria Math" charset="0"/>
                                        </a:rPr>
                                      </m:ctrlPr>
                                    </m:sSubPr>
                                    <m:e>
                                      <m:r>
                                        <a:rPr lang="zh-CN" altLang="en-US" sz="1600" b="1" i="1">
                                          <a:solidFill>
                                            <a:schemeClr val="bg1"/>
                                          </a:solidFill>
                                          <a:latin typeface="Cambria Math" panose="02040503050406030204" pitchFamily="18" charset="0"/>
                                        </a:rPr>
                                        <m:t>𝛁</m:t>
                                      </m:r>
                                    </m:e>
                                    <m:sub>
                                      <m:r>
                                        <a:rPr lang="en-US" altLang="zh-CN" sz="1600" b="1" i="1">
                                          <a:solidFill>
                                            <a:schemeClr val="bg1"/>
                                          </a:solidFill>
                                          <a:latin typeface="Cambria Math" panose="02040503050406030204" pitchFamily="18" charset="0"/>
                                        </a:rPr>
                                        <m:t>𝒙</m:t>
                                      </m:r>
                                    </m:sub>
                                  </m:sSub>
                                  <m:r>
                                    <a:rPr lang="en-US" altLang="zh-CN" sz="1600" b="1" i="1">
                                      <a:solidFill>
                                        <a:schemeClr val="bg1"/>
                                      </a:solidFill>
                                      <a:latin typeface="Cambria Math" panose="02040503050406030204" pitchFamily="18" charset="0"/>
                                    </a:rPr>
                                    <m:t>𝒇</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a:solidFill>
                                        <a:schemeClr val="bg1"/>
                                      </a:solidFill>
                                      <a:latin typeface="Cambria Math" panose="02040503050406030204" pitchFamily="18" charset="0"/>
                                    </a:rPr>
                                    <m:t>)</m:t>
                                  </m:r>
                                </m:e>
                              </m:d>
                            </m:e>
                            <m:sub>
                              <m:r>
                                <a:rPr lang="en-US" altLang="zh-CN" sz="1600" b="1" i="1" smtClean="0">
                                  <a:solidFill>
                                    <a:schemeClr val="bg1"/>
                                  </a:solidFill>
                                  <a:latin typeface="Cambria Math" panose="02040503050406030204" pitchFamily="18" charset="0"/>
                                </a:rPr>
                                <m:t>𝟐</m:t>
                              </m:r>
                            </m:sub>
                          </m:sSub>
                          <m:r>
                            <a:rPr lang="en-US" altLang="zh-CN" sz="1600" b="1" i="1" smtClean="0">
                              <a:solidFill>
                                <a:schemeClr val="bg1"/>
                              </a:solidFill>
                              <a:latin typeface="Cambria Math" panose="02040503050406030204" pitchFamily="18" charset="0"/>
                            </a:rPr>
                            <m:t>𝒄𝒐𝒔</m:t>
                          </m:r>
                          <m:r>
                            <a:rPr lang="zh-CN" altLang="en-US" sz="1600" b="1" i="1" smtClean="0">
                              <a:solidFill>
                                <a:schemeClr val="bg1"/>
                              </a:solidFill>
                              <a:latin typeface="Cambria Math" panose="02040503050406030204" pitchFamily="18" charset="0"/>
                            </a:rPr>
                            <m:t>𝜽</m:t>
                          </m:r>
                        </m:e>
                      </m:func>
                    </m:oMath>
                  </m:oMathPara>
                </a14:m>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r>
                  <a:rPr lang="zh-CN" altLang="en-US" sz="1600" b="1" dirty="0">
                    <a:solidFill>
                      <a:schemeClr val="bg1"/>
                    </a:solidFill>
                    <a:latin typeface="Calibri" panose="020F0502020204030204" pitchFamily="34" charset="0"/>
                  </a:rPr>
                  <a:t>这里 </a:t>
                </a:r>
                <a14:m>
                  <m:oMath xmlns:m="http://schemas.openxmlformats.org/officeDocument/2006/math">
                    <m:r>
                      <a:rPr lang="zh-CN" altLang="en-US" sz="1600" b="1" i="1" smtClean="0">
                        <a:solidFill>
                          <a:schemeClr val="bg1"/>
                        </a:solidFill>
                        <a:latin typeface="Cambria Math" panose="02040503050406030204" pitchFamily="18" charset="0"/>
                      </a:rPr>
                      <m:t>𝜽</m:t>
                    </m:r>
                    <m:r>
                      <a:rPr lang="en-US" altLang="zh-CN" sz="1600" b="1" i="1" smtClean="0">
                        <a:solidFill>
                          <a:schemeClr val="bg1"/>
                        </a:solidFill>
                        <a:latin typeface="Cambria Math" panose="02040503050406030204" pitchFamily="18" charset="0"/>
                      </a:rPr>
                      <m:t> </m:t>
                    </m:r>
                    <m:r>
                      <a:rPr lang="zh-CN" altLang="en-US" sz="1600" b="1" i="1" smtClean="0">
                        <a:solidFill>
                          <a:schemeClr val="bg1"/>
                        </a:solidFill>
                        <a:latin typeface="Cambria Math" charset="0"/>
                      </a:rPr>
                      <m:t>是</m:t>
                    </m:r>
                    <m:r>
                      <a:rPr lang="zh-CN" altLang="en-US" sz="1600" b="1" i="1">
                        <a:solidFill>
                          <a:schemeClr val="bg1"/>
                        </a:solidFill>
                        <a:latin typeface="Cambria Math" panose="02040503050406030204" pitchFamily="18" charset="0"/>
                      </a:rPr>
                      <m:t>𝝁</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与梯度</a:t>
                </a:r>
                <a:r>
                  <a:rPr lang="zh-CN" altLang="en-US" sz="1600" b="1" dirty="0" smtClean="0">
                    <a:solidFill>
                      <a:schemeClr val="bg1"/>
                    </a:solidFill>
                    <a:latin typeface="Calibri" panose="020F0502020204030204" pitchFamily="34" charset="0"/>
                  </a:rPr>
                  <a:t>的夹角。</a:t>
                </a:r>
                <a:r>
                  <a:rPr lang="zh-CN" altLang="en-US" sz="1600" b="1" dirty="0">
                    <a:solidFill>
                      <a:schemeClr val="bg1"/>
                    </a:solidFill>
                    <a:latin typeface="Calibri" panose="020F0502020204030204" pitchFamily="34" charset="0"/>
                  </a:rPr>
                  <a:t>将</a:t>
                </a:r>
                <a14:m>
                  <m:oMath xmlns:m="http://schemas.openxmlformats.org/officeDocument/2006/math">
                    <m:sSub>
                      <m:sSubPr>
                        <m:ctrlPr>
                          <a:rPr lang="en-US" altLang="zh-CN" sz="1600" b="1" i="1">
                            <a:solidFill>
                              <a:schemeClr val="bg1"/>
                            </a:solidFill>
                            <a:latin typeface="Cambria Math" charset="0"/>
                          </a:rPr>
                        </m:ctrlPr>
                      </m:sSubPr>
                      <m:e>
                        <m:d>
                          <m:dPr>
                            <m:begChr m:val="‖"/>
                            <m:endChr m:val="‖"/>
                            <m:ctrlPr>
                              <a:rPr lang="en-US" altLang="zh-CN" sz="1600" b="1" i="1">
                                <a:solidFill>
                                  <a:schemeClr val="bg1"/>
                                </a:solidFill>
                                <a:latin typeface="Cambria Math" charset="0"/>
                              </a:rPr>
                            </m:ctrlPr>
                          </m:dPr>
                          <m:e>
                            <m:r>
                              <a:rPr lang="zh-CN" altLang="en-US" sz="1600" b="1" i="1">
                                <a:solidFill>
                                  <a:schemeClr val="bg1"/>
                                </a:solidFill>
                                <a:latin typeface="Cambria Math" panose="02040503050406030204" pitchFamily="18" charset="0"/>
                              </a:rPr>
                              <m:t>𝝁</m:t>
                            </m:r>
                          </m:e>
                        </m:d>
                      </m:e>
                      <m:sub>
                        <m:r>
                          <a:rPr lang="en-US" altLang="zh-CN" sz="1600" b="1" i="1">
                            <a:solidFill>
                              <a:schemeClr val="bg1"/>
                            </a:solidFill>
                            <a:latin typeface="Cambria Math" panose="02040503050406030204" pitchFamily="18" charset="0"/>
                          </a:rPr>
                          <m:t>𝟐</m:t>
                        </m:r>
                      </m:sub>
                    </m:sSub>
                  </m:oMath>
                </a14:m>
                <a:r>
                  <a:rPr lang="en-US" altLang="zh-CN" sz="1600" b="1" dirty="0">
                    <a:solidFill>
                      <a:schemeClr val="bg1"/>
                    </a:solidFill>
                    <a:latin typeface="Calibri" panose="020F0502020204030204" pitchFamily="34" charset="0"/>
                  </a:rPr>
                  <a:t>=1</a:t>
                </a:r>
                <a:r>
                  <a:rPr lang="zh-CN" altLang="en-US" sz="1600" b="1" dirty="0">
                    <a:solidFill>
                      <a:schemeClr val="bg1"/>
                    </a:solidFill>
                    <a:latin typeface="Calibri" panose="020F0502020204030204" pitchFamily="34" charset="0"/>
                  </a:rPr>
                  <a:t>带入，并忽略与</a:t>
                </a:r>
                <a14:m>
                  <m:oMath xmlns:m="http://schemas.openxmlformats.org/officeDocument/2006/math">
                    <m:r>
                      <a:rPr lang="zh-CN" altLang="en-US" sz="1600" b="1" i="1">
                        <a:solidFill>
                          <a:schemeClr val="bg1"/>
                        </a:solidFill>
                        <a:latin typeface="Cambria Math" panose="02040503050406030204" pitchFamily="18" charset="0"/>
                      </a:rPr>
                      <m:t>𝝁</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无关的项，就能简化得到 </a:t>
                </a:r>
                <a14:m>
                  <m:oMath xmlns:m="http://schemas.openxmlformats.org/officeDocument/2006/math">
                    <m:func>
                      <m:funcPr>
                        <m:ctrlPr>
                          <a:rPr lang="en-US" altLang="zh-CN" sz="1600" b="1" i="1" smtClean="0">
                            <a:solidFill>
                              <a:schemeClr val="bg1"/>
                            </a:solidFill>
                            <a:latin typeface="Cambria Math" charset="0"/>
                          </a:rPr>
                        </m:ctrlPr>
                      </m:funcPr>
                      <m:fName>
                        <m:limLow>
                          <m:limLowPr>
                            <m:ctrlPr>
                              <a:rPr lang="en-US" altLang="zh-CN" sz="1600" b="1" i="1" smtClean="0">
                                <a:solidFill>
                                  <a:schemeClr val="bg1"/>
                                </a:solidFill>
                                <a:latin typeface="Cambria Math" charset="0"/>
                              </a:rPr>
                            </m:ctrlPr>
                          </m:limLowPr>
                          <m:e>
                            <m:r>
                              <m:rPr>
                                <m:sty m:val="p"/>
                              </m:rPr>
                              <a:rPr lang="en-US" altLang="zh-CN" sz="1600" b="0" i="0" smtClean="0">
                                <a:solidFill>
                                  <a:schemeClr val="bg1"/>
                                </a:solidFill>
                                <a:latin typeface="Cambria Math" panose="02040503050406030204" pitchFamily="18" charset="0"/>
                              </a:rPr>
                              <m:t>min</m:t>
                            </m:r>
                          </m:e>
                          <m:lim>
                            <m:r>
                              <a:rPr lang="zh-CN" altLang="en-US" sz="1600" b="0" i="1" smtClean="0">
                                <a:solidFill>
                                  <a:schemeClr val="bg1"/>
                                </a:solidFill>
                                <a:latin typeface="Cambria Math" panose="02040503050406030204" pitchFamily="18" charset="0"/>
                              </a:rPr>
                              <m:t>𝝁</m:t>
                            </m:r>
                          </m:lim>
                        </m:limLow>
                      </m:fName>
                      <m:e>
                        <m:r>
                          <a:rPr lang="en-US" altLang="zh-CN" sz="1600" b="1" i="1" smtClean="0">
                            <a:solidFill>
                              <a:schemeClr val="bg1"/>
                            </a:solidFill>
                            <a:latin typeface="Cambria Math" panose="02040503050406030204" pitchFamily="18" charset="0"/>
                          </a:rPr>
                          <m:t>𝒄𝒐𝒔</m:t>
                        </m:r>
                        <m:r>
                          <a:rPr lang="zh-CN" altLang="en-US" sz="1600" b="1" i="1" smtClean="0">
                            <a:solidFill>
                              <a:schemeClr val="bg1"/>
                            </a:solidFill>
                            <a:latin typeface="Cambria Math" panose="02040503050406030204" pitchFamily="18" charset="0"/>
                          </a:rPr>
                          <m:t>𝜽</m:t>
                        </m:r>
                      </m:e>
                    </m:func>
                    <m:r>
                      <a:rPr lang="zh-CN" altLang="en-US" sz="1600" b="1" i="1">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这</m:t>
                    </m:r>
                  </m:oMath>
                </a14:m>
                <a:r>
                  <a:rPr lang="zh-CN" altLang="en-US" sz="1600" b="1" dirty="0">
                    <a:solidFill>
                      <a:schemeClr val="bg1"/>
                    </a:solidFill>
                    <a:latin typeface="Calibri" panose="020F0502020204030204" pitchFamily="34" charset="0"/>
                  </a:rPr>
                  <a:t>在</a:t>
                </a:r>
                <a14:m>
                  <m:oMath xmlns:m="http://schemas.openxmlformats.org/officeDocument/2006/math">
                    <m:r>
                      <a:rPr lang="zh-CN" altLang="en-US" sz="1600" b="1" i="1">
                        <a:solidFill>
                          <a:schemeClr val="bg1"/>
                        </a:solidFill>
                        <a:latin typeface="Cambria Math" panose="02040503050406030204" pitchFamily="18" charset="0"/>
                      </a:rPr>
                      <m:t>𝝁</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与梯度方向相反时取得最小值。即我们在负梯度方向上移动可以减小 </a:t>
                </a:r>
                <a14:m>
                  <m:oMath xmlns:m="http://schemas.openxmlformats.org/officeDocument/2006/math">
                    <m:r>
                      <a:rPr lang="en-US" altLang="zh-CN" sz="1600" b="1" i="1">
                        <a:solidFill>
                          <a:schemeClr val="bg1"/>
                        </a:solidFill>
                        <a:latin typeface="Cambria Math" panose="02040503050406030204" pitchFamily="18" charset="0"/>
                      </a:rPr>
                      <m:t>𝒇</m:t>
                    </m:r>
                  </m:oMath>
                </a14:m>
                <a:r>
                  <a:rPr lang="zh-CN" altLang="en-US" sz="1600" b="1" dirty="0">
                    <a:solidFill>
                      <a:schemeClr val="bg1"/>
                    </a:solidFill>
                    <a:latin typeface="Calibri" panose="020F0502020204030204" pitchFamily="34" charset="0"/>
                  </a:rPr>
                  <a:t>，这被称为</a:t>
                </a:r>
                <a:r>
                  <a:rPr lang="zh-CN" altLang="en-US" sz="1600" b="1" dirty="0">
                    <a:solidFill>
                      <a:srgbClr val="92D050"/>
                    </a:solidFill>
                    <a:latin typeface="Calibri" panose="020F0502020204030204" pitchFamily="34" charset="0"/>
                  </a:rPr>
                  <a:t>最速下降法</a:t>
                </a:r>
                <a:r>
                  <a:rPr lang="zh-CN" altLang="en-US" sz="1600" b="1" dirty="0">
                    <a:solidFill>
                      <a:schemeClr val="bg1"/>
                    </a:solidFill>
                    <a:latin typeface="Calibri" panose="020F0502020204030204" pitchFamily="34" charset="0"/>
                  </a:rPr>
                  <a:t>或</a:t>
                </a:r>
                <a:r>
                  <a:rPr lang="zh-CN" altLang="en-US" sz="1600" b="1" dirty="0">
                    <a:solidFill>
                      <a:srgbClr val="92D050"/>
                    </a:solidFill>
                    <a:latin typeface="Calibri" panose="020F0502020204030204" pitchFamily="34" charset="0"/>
                  </a:rPr>
                  <a:t>梯度下降</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最速下降建议新得点为：</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𝒙</m:t>
                          </m:r>
                        </m:e>
                        <m:sup>
                          <m:r>
                            <a:rPr lang="en-US" altLang="zh-CN" sz="1600" b="1" i="1" smtClean="0">
                              <a:solidFill>
                                <a:schemeClr val="bg1"/>
                              </a:solidFill>
                              <a:latin typeface="Cambria Math" panose="02040503050406030204" pitchFamily="18" charset="0"/>
                            </a:rPr>
                            <m:t>′</m:t>
                          </m:r>
                        </m:sup>
                      </m:s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𝜺</m:t>
                      </m:r>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m:t>
                          </m:r>
                        </m:e>
                        <m:sub>
                          <m:r>
                            <a:rPr lang="en-US" altLang="zh-CN" sz="1600" b="1" i="1" smtClean="0">
                              <a:solidFill>
                                <a:schemeClr val="bg1"/>
                              </a:solidFill>
                              <a:latin typeface="Cambria Math" panose="02040503050406030204" pitchFamily="18" charset="0"/>
                            </a:rPr>
                            <m:t>𝒙</m:t>
                          </m:r>
                        </m:sub>
                      </m:sSub>
                      <m:r>
                        <a:rPr lang="en-US" altLang="zh-CN" sz="1600" b="1" i="1" smtClean="0">
                          <a:solidFill>
                            <a:schemeClr val="bg1"/>
                          </a:solidFill>
                          <a:latin typeface="Cambria Math" panose="02040503050406030204" pitchFamily="18" charset="0"/>
                        </a:rPr>
                        <m:t>𝒇</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m:oMathPara>
                </a14:m>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r>
                  <a:rPr lang="zh-CN" altLang="en-US" sz="1600" b="1" dirty="0">
                    <a:solidFill>
                      <a:schemeClr val="bg1"/>
                    </a:solidFill>
                    <a:latin typeface="Calibri" panose="020F0502020204030204" pitchFamily="34" charset="0"/>
                  </a:rPr>
                  <a:t>其中</a:t>
                </a:r>
                <a14:m>
                  <m:oMath xmlns:m="http://schemas.openxmlformats.org/officeDocument/2006/math">
                    <m:r>
                      <a:rPr lang="zh-CN" altLang="en-US" sz="1600" b="1" i="1">
                        <a:solidFill>
                          <a:schemeClr val="bg1"/>
                        </a:solidFill>
                        <a:latin typeface="Cambria Math" panose="02040503050406030204" pitchFamily="18" charset="0"/>
                      </a:rPr>
                      <m:t>𝜺</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为学习率，是一个确定步长大小的正标量。</a:t>
                </a:r>
                <a:endParaRPr lang="en-US" altLang="zh-CN"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 xmlns:a16="http://schemas.microsoft.com/office/drawing/2014/main" xmlns:a14="http://schemas.microsoft.com/office/drawing/2010/main" id="{5C40D9B9-81D3-4A7B-8D40-2E8238475FAC}"/>
                  </a:ext>
                </a:extLst>
              </p:cNvPr>
              <p:cNvSpPr txBox="1">
                <a:spLocks noRot="1" noChangeAspect="1" noMove="1" noResize="1" noEditPoints="1" noAdjustHandles="1" noChangeArrowheads="1" noChangeShapeType="1" noTextEdit="1"/>
              </p:cNvSpPr>
              <p:nvPr/>
            </p:nvSpPr>
            <p:spPr>
              <a:xfrm>
                <a:off x="794657" y="854372"/>
                <a:ext cx="10563154" cy="5907836"/>
              </a:xfrm>
              <a:prstGeom prst="rect">
                <a:avLst/>
              </a:prstGeom>
              <a:blipFill rotWithShape="0">
                <a:blip r:embed="rId3"/>
                <a:stretch>
                  <a:fillRect l="-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9276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en-US" altLang="zh-CN" sz="2800" b="1" dirty="0">
                <a:solidFill>
                  <a:srgbClr val="C35954"/>
                </a:solidFill>
                <a:latin typeface="Calibri" panose="020F0502020204030204" pitchFamily="34" charset="0"/>
              </a:rPr>
              <a:t>Jacobian</a:t>
            </a:r>
            <a:r>
              <a:rPr lang="zh-CN" altLang="en-US" sz="2800" b="1" dirty="0">
                <a:solidFill>
                  <a:srgbClr val="C35954"/>
                </a:solidFill>
                <a:latin typeface="Calibri" panose="020F0502020204030204" pitchFamily="34" charset="0"/>
              </a:rPr>
              <a:t>和</a:t>
            </a:r>
            <a:r>
              <a:rPr lang="en-US" altLang="zh-CN" sz="2800" b="1" dirty="0">
                <a:solidFill>
                  <a:srgbClr val="C35954"/>
                </a:solidFill>
                <a:latin typeface="Calibri" panose="020F0502020204030204" pitchFamily="34" charset="0"/>
              </a:rPr>
              <a:t>Hessian</a:t>
            </a:r>
            <a:r>
              <a:rPr lang="zh-CN" altLang="en-US" sz="2800" b="1" dirty="0">
                <a:solidFill>
                  <a:srgbClr val="C35954"/>
                </a:solidFill>
                <a:latin typeface="Calibri" panose="020F0502020204030204" pitchFamily="34" charset="0"/>
              </a:rPr>
              <a:t>矩阵</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093424"/>
                <a:ext cx="10563154" cy="3854966"/>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有时我们需要计算输入和输出都是向量的函数的所有偏导数。包含所有这样的偏导数的矩阵被</a:t>
                </a:r>
                <a:r>
                  <a:rPr lang="zh-CN" altLang="en-US" sz="1600" b="1" dirty="0" smtClean="0">
                    <a:solidFill>
                      <a:schemeClr val="bg1"/>
                    </a:solidFill>
                    <a:latin typeface="Calibri" panose="020F0502020204030204" pitchFamily="34" charset="0"/>
                  </a:rPr>
                  <a:t>称为</a:t>
                </a:r>
                <a:r>
                  <a:rPr lang="en-US" altLang="zh-CN" sz="1600" b="1" dirty="0" err="1" smtClean="0">
                    <a:solidFill>
                      <a:srgbClr val="92D050"/>
                    </a:solidFill>
                    <a:latin typeface="Calibri" panose="020F0502020204030204" pitchFamily="34" charset="0"/>
                  </a:rPr>
                  <a:t>Jacobian</a:t>
                </a:r>
                <a:r>
                  <a:rPr lang="zh-CN" altLang="en-US" sz="1600" b="1" dirty="0">
                    <a:solidFill>
                      <a:srgbClr val="92D050"/>
                    </a:solidFill>
                    <a:latin typeface="Calibri" panose="020F0502020204030204" pitchFamily="34" charset="0"/>
                  </a:rPr>
                  <a:t>矩阵</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具体来说，设函数 </a:t>
                </a:r>
                <a14:m>
                  <m:oMath xmlns:m="http://schemas.openxmlformats.org/officeDocument/2006/math">
                    <m:r>
                      <a:rPr lang="en-US" altLang="zh-CN" sz="1600" b="1" i="1">
                        <a:solidFill>
                          <a:schemeClr val="bg1"/>
                        </a:solidFill>
                        <a:latin typeface="Cambria Math" panose="02040503050406030204" pitchFamily="18" charset="0"/>
                      </a:rPr>
                      <m:t>𝒇</m:t>
                    </m:r>
                  </m:oMath>
                </a14:m>
                <a:r>
                  <a:rPr lang="zh-CN" altLang="en-US" sz="1600" b="1" dirty="0">
                    <a:solidFill>
                      <a:schemeClr val="bg1"/>
                    </a:solidFill>
                    <a:latin typeface="Calibri" panose="020F0502020204030204" pitchFamily="34" charset="0"/>
                  </a:rPr>
                  <a:t> ：</a:t>
                </a:r>
                <a14:m>
                  <m:oMath xmlns:m="http://schemas.openxmlformats.org/officeDocument/2006/math">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ea typeface="Cambria Math" panose="02040503050406030204" pitchFamily="18" charset="0"/>
                          </a:rPr>
                          <m:t>ℝ</m:t>
                        </m:r>
                      </m:e>
                      <m:sup>
                        <m:r>
                          <a:rPr lang="en-US" altLang="zh-CN" sz="1600" b="1" i="1" smtClean="0">
                            <a:solidFill>
                              <a:schemeClr val="bg1"/>
                            </a:solidFill>
                            <a:latin typeface="Cambria Math" panose="02040503050406030204" pitchFamily="18" charset="0"/>
                          </a:rPr>
                          <m:t>𝒎</m:t>
                        </m:r>
                      </m:sup>
                    </m:sSup>
                    <m:r>
                      <a:rPr lang="en-US" altLang="zh-CN" sz="1600" b="1" i="1" smtClean="0">
                        <a:solidFill>
                          <a:schemeClr val="bg1"/>
                        </a:solidFill>
                        <a:latin typeface="Cambria Math" panose="02040503050406030204" pitchFamily="18" charset="0"/>
                        <a:ea typeface="Cambria Math" panose="02040503050406030204" pitchFamily="18" charset="0"/>
                      </a:rPr>
                      <m:t>⟶</m:t>
                    </m:r>
                    <m:sSup>
                      <m:sSupPr>
                        <m:ctrlPr>
                          <a:rPr lang="en-US" altLang="zh-CN" sz="1600" b="1" i="1" smtClean="0">
                            <a:solidFill>
                              <a:schemeClr val="bg1"/>
                            </a:solidFill>
                            <a:latin typeface="Cambria Math" charset="0"/>
                            <a:ea typeface="Cambria Math" panose="02040503050406030204" pitchFamily="18" charset="0"/>
                          </a:rPr>
                        </m:ctrlPr>
                      </m:sSupPr>
                      <m:e>
                        <m:r>
                          <a:rPr lang="en-US" altLang="zh-CN" sz="1600" b="1" i="1" smtClean="0">
                            <a:solidFill>
                              <a:schemeClr val="bg1"/>
                            </a:solidFill>
                            <a:latin typeface="Cambria Math" panose="02040503050406030204" pitchFamily="18" charset="0"/>
                            <a:ea typeface="Cambria Math" panose="02040503050406030204" pitchFamily="18" charset="0"/>
                          </a:rPr>
                          <m:t>ℝ</m:t>
                        </m:r>
                      </m:e>
                      <m:sup>
                        <m:r>
                          <a:rPr lang="en-US" altLang="zh-CN" sz="1600" b="1" i="1" smtClean="0">
                            <a:solidFill>
                              <a:schemeClr val="bg1"/>
                            </a:solidFill>
                            <a:latin typeface="Cambria Math" panose="02040503050406030204" pitchFamily="18" charset="0"/>
                            <a:ea typeface="Cambria Math" panose="02040503050406030204" pitchFamily="18" charset="0"/>
                          </a:rPr>
                          <m:t>𝒏</m:t>
                        </m:r>
                      </m:sup>
                    </m:sSup>
                    <m:r>
                      <a:rPr lang="zh-CN" altLang="en-US" sz="1600" b="1" i="1">
                        <a:solidFill>
                          <a:schemeClr val="bg1"/>
                        </a:solidFill>
                        <a:latin typeface="Cambria Math" panose="02040503050406030204" pitchFamily="18" charset="0"/>
                        <a:ea typeface="Cambria Math" panose="02040503050406030204" pitchFamily="18" charset="0"/>
                      </a:rPr>
                      <m:t>，</m:t>
                    </m:r>
                  </m:oMath>
                </a14:m>
                <a:r>
                  <a:rPr lang="zh-CN" altLang="en-US" sz="1600" b="1" dirty="0">
                    <a:solidFill>
                      <a:schemeClr val="bg1"/>
                    </a:solidFill>
                    <a:latin typeface="Calibri" panose="020F0502020204030204" pitchFamily="34" charset="0"/>
                  </a:rPr>
                  <a:t>则 </a:t>
                </a:r>
                <a14:m>
                  <m:oMath xmlns:m="http://schemas.openxmlformats.org/officeDocument/2006/math">
                    <m:r>
                      <a:rPr lang="en-US" altLang="zh-CN" sz="1600" b="1" i="1">
                        <a:solidFill>
                          <a:schemeClr val="bg1"/>
                        </a:solidFill>
                        <a:latin typeface="Cambria Math" panose="02040503050406030204" pitchFamily="18" charset="0"/>
                      </a:rPr>
                      <m:t>𝒇</m:t>
                    </m:r>
                  </m:oMath>
                </a14:m>
                <a:r>
                  <a:rPr lang="zh-CN" altLang="en-US" sz="1600" b="1" dirty="0">
                    <a:solidFill>
                      <a:schemeClr val="bg1"/>
                    </a:solidFill>
                    <a:latin typeface="Calibri" panose="020F0502020204030204" pitchFamily="34" charset="0"/>
                  </a:rPr>
                  <a:t> 的</a:t>
                </a:r>
                <a:r>
                  <a:rPr lang="en-US" altLang="zh-CN" sz="1600" b="1" dirty="0">
                    <a:solidFill>
                      <a:schemeClr val="bg1"/>
                    </a:solidFill>
                    <a:latin typeface="Calibri" panose="020F0502020204030204" pitchFamily="34" charset="0"/>
                  </a:rPr>
                  <a:t>Jacobian</a:t>
                </a:r>
                <a:r>
                  <a:rPr lang="zh-CN" altLang="en-US" sz="1600" b="1" dirty="0">
                    <a:solidFill>
                      <a:schemeClr val="bg1"/>
                    </a:solidFill>
                    <a:latin typeface="Calibri" panose="020F0502020204030204" pitchFamily="34" charset="0"/>
                  </a:rPr>
                  <a:t>矩阵 </a:t>
                </a:r>
                <a14:m>
                  <m:oMath xmlns:m="http://schemas.openxmlformats.org/officeDocument/2006/math">
                    <m:r>
                      <a:rPr lang="en-US" altLang="zh-CN" sz="1600" b="1" i="1" smtClean="0">
                        <a:solidFill>
                          <a:schemeClr val="bg1"/>
                        </a:solidFill>
                        <a:latin typeface="Cambria Math" panose="02040503050406030204" pitchFamily="18" charset="0"/>
                      </a:rPr>
                      <m:t>𝑱</m:t>
                    </m:r>
                    <m:r>
                      <a:rPr lang="en-US" altLang="zh-CN" sz="1600" b="1" i="1" smtClean="0">
                        <a:solidFill>
                          <a:schemeClr val="bg1"/>
                        </a:solidFill>
                        <a:latin typeface="Cambria Math" panose="02040503050406030204" pitchFamily="18" charset="0"/>
                        <a:ea typeface="Cambria Math" panose="02040503050406030204" pitchFamily="18" charset="0"/>
                      </a:rPr>
                      <m:t>∈</m:t>
                    </m:r>
                    <m:sSup>
                      <m:sSupPr>
                        <m:ctrlPr>
                          <a:rPr lang="en-US" altLang="zh-CN" sz="1600" b="1" i="1" smtClean="0">
                            <a:solidFill>
                              <a:schemeClr val="bg1"/>
                            </a:solidFill>
                            <a:latin typeface="Cambria Math" charset="0"/>
                            <a:ea typeface="Cambria Math" panose="02040503050406030204" pitchFamily="18" charset="0"/>
                          </a:rPr>
                        </m:ctrlPr>
                      </m:sSupPr>
                      <m:e>
                        <m:r>
                          <a:rPr lang="en-US" altLang="zh-CN" sz="1600" b="1" i="1" smtClean="0">
                            <a:solidFill>
                              <a:schemeClr val="bg1"/>
                            </a:solidFill>
                            <a:latin typeface="Cambria Math" panose="02040503050406030204" pitchFamily="18" charset="0"/>
                            <a:ea typeface="Cambria Math" panose="02040503050406030204" pitchFamily="18" charset="0"/>
                          </a:rPr>
                          <m:t>ℝ</m:t>
                        </m:r>
                      </m:e>
                      <m:sup>
                        <m:r>
                          <a:rPr lang="en-US" altLang="zh-CN" sz="1600" b="1" i="1" smtClean="0">
                            <a:solidFill>
                              <a:schemeClr val="bg1"/>
                            </a:solidFill>
                            <a:latin typeface="Cambria Math" panose="02040503050406030204" pitchFamily="18" charset="0"/>
                            <a:ea typeface="Cambria Math" panose="02040503050406030204" pitchFamily="18" charset="0"/>
                          </a:rPr>
                          <m:t>𝒏</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𝒎</m:t>
                        </m:r>
                      </m:sup>
                    </m:sSup>
                  </m:oMath>
                </a14:m>
                <a:r>
                  <a:rPr lang="zh-CN" altLang="en-US" sz="1600" b="1" dirty="0">
                    <a:solidFill>
                      <a:schemeClr val="bg1"/>
                    </a:solidFill>
                    <a:latin typeface="Calibri" panose="020F0502020204030204" pitchFamily="34" charset="0"/>
                  </a:rPr>
                  <a:t> 定义为：</a:t>
                </a:r>
                <a14:m>
                  <m:oMath xmlns:m="http://schemas.openxmlformats.org/officeDocument/2006/math">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𝑱</m:t>
                        </m:r>
                      </m:e>
                      <m:sub>
                        <m:r>
                          <a:rPr lang="en-US" altLang="zh-CN" sz="1600" b="1" i="1" smtClean="0">
                            <a:solidFill>
                              <a:schemeClr val="bg1"/>
                            </a:solidFill>
                            <a:latin typeface="Cambria Math" panose="02040503050406030204" pitchFamily="18" charset="0"/>
                          </a:rPr>
                          <m:t>𝒊</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𝒋</m:t>
                        </m:r>
                      </m:sub>
                    </m:sSub>
                    <m:r>
                      <a:rPr lang="en-US" altLang="zh-CN" sz="1600" b="1" i="1" smtClean="0">
                        <a:solidFill>
                          <a:schemeClr val="bg1"/>
                        </a:solidFill>
                        <a:latin typeface="Cambria Math" panose="02040503050406030204" pitchFamily="18" charset="0"/>
                      </a:rPr>
                      <m:t>=</m:t>
                    </m:r>
                    <m:f>
                      <m:fPr>
                        <m:ctrlPr>
                          <a:rPr lang="en-US" altLang="zh-CN" sz="1600" b="1" i="1" smtClean="0">
                            <a:solidFill>
                              <a:schemeClr val="bg1"/>
                            </a:solidFill>
                            <a:latin typeface="Cambria Math" charset="0"/>
                          </a:rPr>
                        </m:ctrlPr>
                      </m:fPr>
                      <m:num>
                        <m:r>
                          <a:rPr lang="zh-CN" altLang="en-US" sz="1600" b="1" i="1" smtClean="0">
                            <a:solidFill>
                              <a:schemeClr val="bg1"/>
                            </a:solidFill>
                            <a:latin typeface="Cambria Math" panose="02040503050406030204" pitchFamily="18" charset="0"/>
                          </a:rPr>
                          <m:t>𝝏</m:t>
                        </m:r>
                      </m:num>
                      <m:den>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m:t>
                            </m:r>
                          </m:e>
                          <m:sub>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𝒙</m:t>
                                </m:r>
                              </m:e>
                              <m:sub>
                                <m:r>
                                  <a:rPr lang="en-US" altLang="zh-CN" sz="1600" b="1" i="1" smtClean="0">
                                    <a:solidFill>
                                      <a:schemeClr val="bg1"/>
                                    </a:solidFill>
                                    <a:latin typeface="Cambria Math" panose="02040503050406030204" pitchFamily="18" charset="0"/>
                                  </a:rPr>
                                  <m:t>𝒋</m:t>
                                </m:r>
                              </m:sub>
                            </m:sSub>
                          </m:sub>
                        </m:sSub>
                      </m:den>
                    </m:f>
                    <m:r>
                      <a:rPr lang="en-US" altLang="zh-CN" sz="1600" b="1" i="1" smtClean="0">
                        <a:solidFill>
                          <a:schemeClr val="bg1"/>
                        </a:solidFill>
                        <a:latin typeface="Cambria Math" panose="02040503050406030204" pitchFamily="18" charset="0"/>
                      </a:rPr>
                      <m:t>𝒇</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a14:m>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有时我们也需要研究导数的导数，即</a:t>
                </a:r>
                <a:r>
                  <a:rPr lang="zh-CN" altLang="en-US" sz="1600" b="1" dirty="0">
                    <a:solidFill>
                      <a:srgbClr val="92D050"/>
                    </a:solidFill>
                    <a:latin typeface="Calibri" panose="020F0502020204030204" pitchFamily="34" charset="0"/>
                  </a:rPr>
                  <a:t>二阶导数</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设函数 </a:t>
                </a:r>
                <a14:m>
                  <m:oMath xmlns:m="http://schemas.openxmlformats.org/officeDocument/2006/math">
                    <m:r>
                      <a:rPr lang="en-US" altLang="zh-CN" sz="1600" b="1" i="1">
                        <a:solidFill>
                          <a:schemeClr val="bg1"/>
                        </a:solidFill>
                        <a:latin typeface="Cambria Math" panose="02040503050406030204" pitchFamily="18" charset="0"/>
                      </a:rPr>
                      <m:t>𝒇</m:t>
                    </m:r>
                  </m:oMath>
                </a14:m>
                <a:r>
                  <a:rPr lang="zh-CN" altLang="en-US" sz="1600" b="1" dirty="0">
                    <a:solidFill>
                      <a:schemeClr val="bg1"/>
                    </a:solidFill>
                    <a:latin typeface="Calibri" panose="020F0502020204030204" pitchFamily="34" charset="0"/>
                  </a:rPr>
                  <a:t> ：</a:t>
                </a:r>
                <a14:m>
                  <m:oMath xmlns:m="http://schemas.openxmlformats.org/officeDocument/2006/math">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ea typeface="Cambria Math" panose="02040503050406030204" pitchFamily="18" charset="0"/>
                          </a:rPr>
                          <m:t>ℝ</m:t>
                        </m:r>
                      </m:e>
                      <m:sup>
                        <m:r>
                          <a:rPr lang="en-US" altLang="zh-CN" sz="1600" b="1" i="1">
                            <a:solidFill>
                              <a:schemeClr val="bg1"/>
                            </a:solidFill>
                            <a:latin typeface="Cambria Math" panose="02040503050406030204" pitchFamily="18" charset="0"/>
                          </a:rPr>
                          <m:t>𝒎</m:t>
                        </m:r>
                      </m:sup>
                    </m:sSup>
                    <m:r>
                      <a:rPr lang="en-US" altLang="zh-CN" sz="1600" b="1" i="1">
                        <a:solidFill>
                          <a:schemeClr val="bg1"/>
                        </a:solidFill>
                        <a:latin typeface="Cambria Math" panose="02040503050406030204" pitchFamily="18" charset="0"/>
                        <a:ea typeface="Cambria Math" panose="02040503050406030204" pitchFamily="18" charset="0"/>
                      </a:rPr>
                      <m:t>⟶</m:t>
                    </m:r>
                    <m:sSup>
                      <m:sSupPr>
                        <m:ctrlPr>
                          <a:rPr lang="en-US" altLang="zh-CN" sz="1600" b="1" i="1">
                            <a:solidFill>
                              <a:schemeClr val="bg1"/>
                            </a:solidFill>
                            <a:latin typeface="Cambria Math" charset="0"/>
                            <a:ea typeface="Cambria Math" panose="02040503050406030204" pitchFamily="18" charset="0"/>
                          </a:rPr>
                        </m:ctrlPr>
                      </m:sSupPr>
                      <m:e>
                        <m:r>
                          <a:rPr lang="en-US" altLang="zh-CN" sz="1600" b="1" i="1">
                            <a:solidFill>
                              <a:schemeClr val="bg1"/>
                            </a:solidFill>
                            <a:latin typeface="Cambria Math" panose="02040503050406030204" pitchFamily="18" charset="0"/>
                            <a:ea typeface="Cambria Math" panose="02040503050406030204" pitchFamily="18" charset="0"/>
                          </a:rPr>
                          <m:t>ℝ</m:t>
                        </m:r>
                      </m:e>
                      <m:sup>
                        <m:r>
                          <a:rPr lang="en-US" altLang="zh-CN" sz="1600" b="1" i="1">
                            <a:solidFill>
                              <a:schemeClr val="bg1"/>
                            </a:solidFill>
                            <a:latin typeface="Cambria Math" panose="02040503050406030204" pitchFamily="18" charset="0"/>
                            <a:ea typeface="Cambria Math" panose="02040503050406030204" pitchFamily="18" charset="0"/>
                          </a:rPr>
                          <m:t>𝒏</m:t>
                        </m:r>
                      </m:sup>
                    </m:sSup>
                    <m:r>
                      <a:rPr lang="zh-CN" altLang="en-US" sz="1600" b="1" i="1">
                        <a:solidFill>
                          <a:schemeClr val="bg1"/>
                        </a:solidFill>
                        <a:latin typeface="Cambria Math" panose="02040503050406030204" pitchFamily="18" charset="0"/>
                        <a:ea typeface="Cambria Math" panose="02040503050406030204" pitchFamily="18" charset="0"/>
                      </a:rPr>
                      <m:t>，</m:t>
                    </m:r>
                  </m:oMath>
                </a14:m>
                <a:r>
                  <a:rPr lang="zh-CN" altLang="en-US" sz="1600" b="1" dirty="0">
                    <a:solidFill>
                      <a:schemeClr val="bg1"/>
                    </a:solidFill>
                    <a:latin typeface="Calibri" panose="020F0502020204030204" pitchFamily="34" charset="0"/>
                  </a:rPr>
                  <a:t>则 </a:t>
                </a:r>
                <a14:m>
                  <m:oMath xmlns:m="http://schemas.openxmlformats.org/officeDocument/2006/math">
                    <m:r>
                      <a:rPr lang="en-US" altLang="zh-CN" sz="1600" b="1" i="1">
                        <a:solidFill>
                          <a:schemeClr val="bg1"/>
                        </a:solidFill>
                        <a:latin typeface="Cambria Math" panose="02040503050406030204" pitchFamily="18" charset="0"/>
                      </a:rPr>
                      <m:t>𝒇</m:t>
                    </m:r>
                  </m:oMath>
                </a14:m>
                <a:r>
                  <a:rPr lang="en-US" altLang="zh-CN" sz="1600" b="1" dirty="0">
                    <a:solidFill>
                      <a:srgbClr val="92D050"/>
                    </a:solidFill>
                    <a:latin typeface="Calibri" panose="020F0502020204030204" pitchFamily="34" charset="0"/>
                  </a:rPr>
                  <a:t> </a:t>
                </a:r>
                <a:r>
                  <a:rPr lang="zh-CN" altLang="en-US" sz="1600" b="1" dirty="0">
                    <a:solidFill>
                      <a:schemeClr val="bg1"/>
                    </a:solidFill>
                    <a:latin typeface="Calibri" panose="020F0502020204030204" pitchFamily="34" charset="0"/>
                  </a:rPr>
                  <a:t>的一阶导数</a:t>
                </a:r>
                <a:r>
                  <a:rPr lang="en-US" altLang="zh-CN" sz="1600" b="1" dirty="0">
                    <a:solidFill>
                      <a:schemeClr val="bg1"/>
                    </a:solidFill>
                    <a:latin typeface="Calibri" panose="020F0502020204030204" pitchFamily="34" charset="0"/>
                  </a:rPr>
                  <a:t>(</a:t>
                </a:r>
                <a:r>
                  <a:rPr lang="zh-CN" altLang="en-US" sz="1600" b="1" dirty="0">
                    <a:solidFill>
                      <a:schemeClr val="bg1"/>
                    </a:solidFill>
                    <a:latin typeface="Calibri" panose="020F0502020204030204" pitchFamily="34" charset="0"/>
                  </a:rPr>
                  <a:t>关于 </a:t>
                </a:r>
                <a14:m>
                  <m:oMath xmlns:m="http://schemas.openxmlformats.org/officeDocument/2006/math">
                    <m:sSub>
                      <m:sSubPr>
                        <m:ctrlPr>
                          <a:rPr lang="en-US" altLang="zh-CN" sz="1600" b="1" i="1">
                            <a:solidFill>
                              <a:schemeClr val="bg1"/>
                            </a:solidFill>
                            <a:latin typeface="Cambria Math" charset="0"/>
                          </a:rPr>
                        </m:ctrlPr>
                      </m:sSubPr>
                      <m:e>
                        <m:r>
                          <a:rPr lang="en-US" altLang="zh-CN" sz="1600" b="1" i="1">
                            <a:solidFill>
                              <a:schemeClr val="bg1"/>
                            </a:solidFill>
                            <a:latin typeface="Cambria Math" panose="02040503050406030204" pitchFamily="18" charset="0"/>
                          </a:rPr>
                          <m:t>𝒙</m:t>
                        </m:r>
                      </m:e>
                      <m:sub>
                        <m:r>
                          <a:rPr lang="en-US" altLang="zh-CN" sz="1600" b="1" i="1">
                            <a:solidFill>
                              <a:schemeClr val="bg1"/>
                            </a:solidFill>
                            <a:latin typeface="Cambria Math" panose="02040503050406030204" pitchFamily="18" charset="0"/>
                          </a:rPr>
                          <m:t>𝒋</m:t>
                        </m:r>
                      </m:sub>
                    </m:sSub>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关于 </a:t>
                </a:r>
                <a14:m>
                  <m:oMath xmlns:m="http://schemas.openxmlformats.org/officeDocument/2006/math">
                    <m:sSub>
                      <m:sSubPr>
                        <m:ctrlPr>
                          <a:rPr lang="en-US" altLang="zh-CN" sz="1600" b="1" i="1">
                            <a:solidFill>
                              <a:schemeClr val="bg1"/>
                            </a:solidFill>
                            <a:latin typeface="Cambria Math" charset="0"/>
                          </a:rPr>
                        </m:ctrlPr>
                      </m:sSubPr>
                      <m:e>
                        <m:r>
                          <a:rPr lang="en-US" altLang="zh-CN" sz="1600" b="1" i="1">
                            <a:solidFill>
                              <a:schemeClr val="bg1"/>
                            </a:solidFill>
                            <a:latin typeface="Cambria Math" panose="02040503050406030204" pitchFamily="18" charset="0"/>
                          </a:rPr>
                          <m:t>𝒙</m:t>
                        </m:r>
                      </m:e>
                      <m:sub>
                        <m:r>
                          <a:rPr lang="en-US" altLang="zh-CN" sz="1600" b="1" i="1" smtClean="0">
                            <a:solidFill>
                              <a:schemeClr val="bg1"/>
                            </a:solidFill>
                            <a:latin typeface="Cambria Math" panose="02040503050406030204" pitchFamily="18" charset="0"/>
                          </a:rPr>
                          <m:t>𝒊</m:t>
                        </m:r>
                      </m:sub>
                    </m:sSub>
                  </m:oMath>
                </a14:m>
                <a:r>
                  <a:rPr lang="en-US" altLang="zh-CN" sz="1600" b="1" dirty="0">
                    <a:solidFill>
                      <a:srgbClr val="92D050"/>
                    </a:solidFill>
                    <a:latin typeface="Calibri" panose="020F0502020204030204" pitchFamily="34" charset="0"/>
                  </a:rPr>
                  <a:t> </a:t>
                </a:r>
                <a:r>
                  <a:rPr lang="zh-CN" altLang="en-US" sz="1600" b="1" dirty="0">
                    <a:solidFill>
                      <a:schemeClr val="bg1"/>
                    </a:solidFill>
                    <a:latin typeface="Calibri" panose="020F0502020204030204" pitchFamily="34" charset="0"/>
                  </a:rPr>
                  <a:t>的导数记为：</a:t>
                </a:r>
                <a14:m>
                  <m:oMath xmlns:m="http://schemas.openxmlformats.org/officeDocument/2006/math">
                    <m:f>
                      <m:fPr>
                        <m:ctrlPr>
                          <a:rPr lang="en-US" altLang="zh-CN" sz="1600" b="1" i="1" smtClean="0">
                            <a:solidFill>
                              <a:schemeClr val="bg1"/>
                            </a:solidFill>
                            <a:latin typeface="Cambria Math" charset="0"/>
                          </a:rPr>
                        </m:ctrlPr>
                      </m:fPr>
                      <m:num>
                        <m:sSup>
                          <m:sSupPr>
                            <m:ctrlPr>
                              <a:rPr lang="en-US" altLang="zh-CN" sz="1600" b="1" i="1" smtClean="0">
                                <a:solidFill>
                                  <a:schemeClr val="bg1"/>
                                </a:solidFill>
                                <a:latin typeface="Cambria Math" charset="0"/>
                              </a:rPr>
                            </m:ctrlPr>
                          </m:sSupPr>
                          <m:e>
                            <m:r>
                              <a:rPr lang="zh-CN" altLang="en-US" sz="1600" b="1" i="1" smtClean="0">
                                <a:solidFill>
                                  <a:schemeClr val="bg1"/>
                                </a:solidFill>
                                <a:latin typeface="Cambria Math" panose="02040503050406030204" pitchFamily="18" charset="0"/>
                              </a:rPr>
                              <m:t>𝝏</m:t>
                            </m:r>
                          </m:e>
                          <m:sup>
                            <m:r>
                              <a:rPr lang="en-US" altLang="zh-CN" sz="1600" b="1" i="1">
                                <a:solidFill>
                                  <a:schemeClr val="bg1"/>
                                </a:solidFill>
                                <a:latin typeface="Cambria Math" panose="02040503050406030204" pitchFamily="18" charset="0"/>
                              </a:rPr>
                              <m:t>2</m:t>
                            </m:r>
                          </m:sup>
                        </m:sSup>
                      </m:num>
                      <m:den>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m:t>
                            </m:r>
                          </m:e>
                          <m:sub>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𝒙</m:t>
                                </m:r>
                              </m:e>
                              <m:sub>
                                <m:r>
                                  <a:rPr lang="en-US" altLang="zh-CN" sz="1600" b="1" i="1" smtClean="0">
                                    <a:solidFill>
                                      <a:schemeClr val="bg1"/>
                                    </a:solidFill>
                                    <a:latin typeface="Cambria Math" panose="02040503050406030204" pitchFamily="18" charset="0"/>
                                  </a:rPr>
                                  <m:t>𝒊</m:t>
                                </m:r>
                              </m:sub>
                            </m:sSub>
                          </m:sub>
                        </m:sSub>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m:t>
                            </m:r>
                          </m:e>
                          <m:sub>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𝒙</m:t>
                                </m:r>
                              </m:e>
                              <m:sub>
                                <m:r>
                                  <a:rPr lang="en-US" altLang="zh-CN" sz="1600" b="1" i="1" smtClean="0">
                                    <a:solidFill>
                                      <a:schemeClr val="bg1"/>
                                    </a:solidFill>
                                    <a:latin typeface="Cambria Math" panose="02040503050406030204" pitchFamily="18" charset="0"/>
                                  </a:rPr>
                                  <m:t>𝒋</m:t>
                                </m:r>
                              </m:sub>
                            </m:sSub>
                          </m:sub>
                        </m:sSub>
                      </m:den>
                    </m:f>
                    <m:r>
                      <a:rPr lang="en-US" altLang="zh-CN" sz="1600" b="1" i="1" smtClean="0">
                        <a:solidFill>
                          <a:schemeClr val="bg1"/>
                        </a:solidFill>
                        <a:latin typeface="Cambria Math" panose="02040503050406030204" pitchFamily="18" charset="0"/>
                      </a:rPr>
                      <m:t>𝒇</m:t>
                    </m:r>
                  </m:oMath>
                </a14:m>
                <a:r>
                  <a:rPr lang="en-US" altLang="zh-CN" sz="1600" b="1" dirty="0">
                    <a:solidFill>
                      <a:schemeClr val="bg1"/>
                    </a:solidFill>
                    <a:latin typeface="Calibri" panose="020F0502020204030204" pitchFamily="34" charset="0"/>
                  </a:rPr>
                  <a:t>	</a:t>
                </a: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当函数具有多维输入时，二阶导数也有很多，将这些导数合并成一个矩阵，称为</a:t>
                </a:r>
                <a:r>
                  <a:rPr lang="en-US" altLang="zh-CN" sz="1600" b="1" dirty="0">
                    <a:solidFill>
                      <a:schemeClr val="bg1"/>
                    </a:solidFill>
                    <a:latin typeface="Calibri" panose="020F0502020204030204" pitchFamily="34" charset="0"/>
                  </a:rPr>
                  <a:t>Hessian</a:t>
                </a:r>
                <a:r>
                  <a:rPr lang="zh-CN" altLang="en-US" sz="1600" b="1" dirty="0">
                    <a:solidFill>
                      <a:schemeClr val="bg1"/>
                    </a:solidFill>
                    <a:latin typeface="Calibri" panose="020F0502020204030204" pitchFamily="34" charset="0"/>
                  </a:rPr>
                  <a:t>矩阵，定义为：</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𝑯</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𝒇</m:t>
                          </m:r>
                        </m:e>
                      </m:d>
                      <m:sSub>
                        <m:sSubPr>
                          <m:ctrlPr>
                            <a:rPr lang="en-US" altLang="zh-CN" sz="1600" b="1" i="1" smtClean="0">
                              <a:solidFill>
                                <a:schemeClr val="bg1"/>
                              </a:solidFill>
                              <a:latin typeface="Cambria Math" charset="0"/>
                            </a:rPr>
                          </m:ctrlPr>
                        </m:sSubPr>
                        <m:e>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e>
                        <m:sub>
                          <m:r>
                            <a:rPr lang="en-US" altLang="zh-CN" sz="1600" b="1" i="1" smtClean="0">
                              <a:solidFill>
                                <a:schemeClr val="bg1"/>
                              </a:solidFill>
                              <a:latin typeface="Cambria Math" panose="02040503050406030204" pitchFamily="18" charset="0"/>
                            </a:rPr>
                            <m:t>𝒊</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𝒋</m:t>
                          </m:r>
                        </m:sub>
                      </m:sSub>
                      <m:r>
                        <a:rPr lang="en-US" altLang="zh-CN" sz="1600" b="1" i="1" smtClean="0">
                          <a:solidFill>
                            <a:schemeClr val="bg1"/>
                          </a:solidFill>
                          <a:latin typeface="Cambria Math" panose="02040503050406030204" pitchFamily="18" charset="0"/>
                        </a:rPr>
                        <m:t>=</m:t>
                      </m:r>
                      <m:f>
                        <m:fPr>
                          <m:ctrlPr>
                            <a:rPr lang="en-US" altLang="zh-CN" sz="1600" b="1" i="1">
                              <a:solidFill>
                                <a:schemeClr val="bg1"/>
                              </a:solidFill>
                              <a:latin typeface="Cambria Math" charset="0"/>
                            </a:rPr>
                          </m:ctrlPr>
                        </m:fPr>
                        <m:num>
                          <m:sSup>
                            <m:sSupPr>
                              <m:ctrlPr>
                                <a:rPr lang="en-US" altLang="zh-CN" sz="1600" b="1" i="1">
                                  <a:solidFill>
                                    <a:schemeClr val="bg1"/>
                                  </a:solidFill>
                                  <a:latin typeface="Cambria Math" charset="0"/>
                                </a:rPr>
                              </m:ctrlPr>
                            </m:sSupPr>
                            <m:e>
                              <m:r>
                                <a:rPr lang="zh-CN" altLang="en-US" sz="1600" b="1" i="1">
                                  <a:solidFill>
                                    <a:schemeClr val="bg1"/>
                                  </a:solidFill>
                                  <a:latin typeface="Cambria Math" panose="02040503050406030204" pitchFamily="18" charset="0"/>
                                </a:rPr>
                                <m:t>𝝏</m:t>
                              </m:r>
                            </m:e>
                            <m:sup>
                              <m:r>
                                <a:rPr lang="en-US" altLang="zh-CN" sz="1600" b="1" i="1">
                                  <a:solidFill>
                                    <a:schemeClr val="bg1"/>
                                  </a:solidFill>
                                  <a:latin typeface="Cambria Math" panose="02040503050406030204" pitchFamily="18" charset="0"/>
                                </a:rPr>
                                <m:t>2</m:t>
                              </m:r>
                            </m:sup>
                          </m:sSup>
                        </m:num>
                        <m:den>
                          <m:sSub>
                            <m:sSubPr>
                              <m:ctrlPr>
                                <a:rPr lang="en-US" altLang="zh-CN" sz="1600" b="1" i="1">
                                  <a:solidFill>
                                    <a:schemeClr val="bg1"/>
                                  </a:solidFill>
                                  <a:latin typeface="Cambria Math" charset="0"/>
                                </a:rPr>
                              </m:ctrlPr>
                            </m:sSubPr>
                            <m:e>
                              <m:r>
                                <a:rPr lang="zh-CN" altLang="en-US" sz="1600" b="1" i="1">
                                  <a:solidFill>
                                    <a:schemeClr val="bg1"/>
                                  </a:solidFill>
                                  <a:latin typeface="Cambria Math" panose="02040503050406030204" pitchFamily="18" charset="0"/>
                                </a:rPr>
                                <m:t>𝝏</m:t>
                              </m:r>
                            </m:e>
                            <m:sub>
                              <m:sSub>
                                <m:sSubPr>
                                  <m:ctrlPr>
                                    <a:rPr lang="en-US" altLang="zh-CN" sz="1600" b="1" i="1">
                                      <a:solidFill>
                                        <a:schemeClr val="bg1"/>
                                      </a:solidFill>
                                      <a:latin typeface="Cambria Math" charset="0"/>
                                    </a:rPr>
                                  </m:ctrlPr>
                                </m:sSubPr>
                                <m:e>
                                  <m:r>
                                    <a:rPr lang="en-US" altLang="zh-CN" sz="1600" b="1" i="1">
                                      <a:solidFill>
                                        <a:schemeClr val="bg1"/>
                                      </a:solidFill>
                                      <a:latin typeface="Cambria Math" panose="02040503050406030204" pitchFamily="18" charset="0"/>
                                    </a:rPr>
                                    <m:t>𝒙</m:t>
                                  </m:r>
                                </m:e>
                                <m:sub>
                                  <m:r>
                                    <a:rPr lang="en-US" altLang="zh-CN" sz="1600" b="1" i="1">
                                      <a:solidFill>
                                        <a:schemeClr val="bg1"/>
                                      </a:solidFill>
                                      <a:latin typeface="Cambria Math" panose="02040503050406030204" pitchFamily="18" charset="0"/>
                                    </a:rPr>
                                    <m:t>𝒊</m:t>
                                  </m:r>
                                </m:sub>
                              </m:sSub>
                            </m:sub>
                          </m:sSub>
                          <m:sSub>
                            <m:sSubPr>
                              <m:ctrlPr>
                                <a:rPr lang="en-US" altLang="zh-CN" sz="1600" b="1" i="1">
                                  <a:solidFill>
                                    <a:schemeClr val="bg1"/>
                                  </a:solidFill>
                                  <a:latin typeface="Cambria Math" charset="0"/>
                                </a:rPr>
                              </m:ctrlPr>
                            </m:sSubPr>
                            <m:e>
                              <m:r>
                                <a:rPr lang="zh-CN" altLang="en-US" sz="1600" b="1" i="1">
                                  <a:solidFill>
                                    <a:schemeClr val="bg1"/>
                                  </a:solidFill>
                                  <a:latin typeface="Cambria Math" panose="02040503050406030204" pitchFamily="18" charset="0"/>
                                </a:rPr>
                                <m:t>𝝏</m:t>
                              </m:r>
                            </m:e>
                            <m:sub>
                              <m:sSub>
                                <m:sSubPr>
                                  <m:ctrlPr>
                                    <a:rPr lang="en-US" altLang="zh-CN" sz="1600" b="1" i="1">
                                      <a:solidFill>
                                        <a:schemeClr val="bg1"/>
                                      </a:solidFill>
                                      <a:latin typeface="Cambria Math" charset="0"/>
                                    </a:rPr>
                                  </m:ctrlPr>
                                </m:sSubPr>
                                <m:e>
                                  <m:r>
                                    <a:rPr lang="en-US" altLang="zh-CN" sz="1600" b="1" i="1">
                                      <a:solidFill>
                                        <a:schemeClr val="bg1"/>
                                      </a:solidFill>
                                      <a:latin typeface="Cambria Math" panose="02040503050406030204" pitchFamily="18" charset="0"/>
                                    </a:rPr>
                                    <m:t>𝒙</m:t>
                                  </m:r>
                                </m:e>
                                <m:sub>
                                  <m:r>
                                    <a:rPr lang="en-US" altLang="zh-CN" sz="1600" b="1" i="1">
                                      <a:solidFill>
                                        <a:schemeClr val="bg1"/>
                                      </a:solidFill>
                                      <a:latin typeface="Cambria Math" panose="02040503050406030204" pitchFamily="18" charset="0"/>
                                    </a:rPr>
                                    <m:t>𝒋</m:t>
                                  </m:r>
                                </m:sub>
                              </m:sSub>
                            </m:sub>
                          </m:sSub>
                        </m:den>
                      </m:f>
                      <m:r>
                        <a:rPr lang="en-US" altLang="zh-CN" sz="1600" b="1" i="1">
                          <a:solidFill>
                            <a:schemeClr val="bg1"/>
                          </a:solidFill>
                          <a:latin typeface="Cambria Math" panose="02040503050406030204" pitchFamily="18" charset="0"/>
                        </a:rPr>
                        <m:t>𝒇</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m:oMathPara>
                </a14:m>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en-US" altLang="zh-CN" sz="1600" b="1" dirty="0">
                    <a:solidFill>
                      <a:schemeClr val="bg1"/>
                    </a:solidFill>
                    <a:latin typeface="Calibri" panose="020F0502020204030204" pitchFamily="34" charset="0"/>
                  </a:rPr>
                  <a:t>Hessian</a:t>
                </a:r>
                <a:r>
                  <a:rPr lang="zh-CN" altLang="en-US" sz="1600" b="1" dirty="0">
                    <a:solidFill>
                      <a:schemeClr val="bg1"/>
                    </a:solidFill>
                    <a:latin typeface="Calibri" panose="020F0502020204030204" pitchFamily="34" charset="0"/>
                  </a:rPr>
                  <a:t>矩阵等价于梯度的</a:t>
                </a:r>
                <a:r>
                  <a:rPr lang="en-US" altLang="zh-CN" sz="1600" b="1" dirty="0">
                    <a:solidFill>
                      <a:schemeClr val="bg1"/>
                    </a:solidFill>
                    <a:latin typeface="Calibri" panose="020F0502020204030204" pitchFamily="34" charset="0"/>
                  </a:rPr>
                  <a:t>Jacobian</a:t>
                </a:r>
                <a:r>
                  <a:rPr lang="zh-CN" altLang="en-US" sz="1600" b="1" dirty="0">
                    <a:solidFill>
                      <a:schemeClr val="bg1"/>
                    </a:solidFill>
                    <a:latin typeface="Calibri" panose="020F0502020204030204" pitchFamily="34" charset="0"/>
                  </a:rPr>
                  <a:t>矩阵</a:t>
                </a:r>
                <a:endParaRPr lang="en-US" altLang="zh-CN"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xmlns:a14="http://schemas.microsoft.com/office/drawing/2010/main" xmlns="" id="{5C40D9B9-81D3-4A7B-8D40-2E8238475FAC}"/>
                  </a:ext>
                </a:extLst>
              </p:cNvPr>
              <p:cNvSpPr txBox="1">
                <a:spLocks noRot="1" noChangeAspect="1" noMove="1" noResize="1" noEditPoints="1" noAdjustHandles="1" noChangeArrowheads="1" noChangeShapeType="1" noTextEdit="1"/>
              </p:cNvSpPr>
              <p:nvPr/>
            </p:nvSpPr>
            <p:spPr>
              <a:xfrm>
                <a:off x="794657" y="1093424"/>
                <a:ext cx="10563154" cy="3854966"/>
              </a:xfrm>
              <a:prstGeom prst="rect">
                <a:avLst/>
              </a:prstGeom>
              <a:blipFill rotWithShape="0">
                <a:blip r:embed="rId3"/>
                <a:stretch>
                  <a:fillRect l="-750" t="-1106" b="-1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1560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约束优化</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093424"/>
                <a:ext cx="10563154" cy="3492623"/>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有时，我们可能希望在 </a:t>
                </a:r>
                <a14:m>
                  <m:oMath xmlns:m="http://schemas.openxmlformats.org/officeDocument/2006/math">
                    <m:r>
                      <a:rPr lang="en-US" altLang="zh-CN" sz="1600" b="1" i="1" smtClean="0">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的某些集合中找 </a:t>
                </a:r>
                <a14:m>
                  <m:oMath xmlns:m="http://schemas.openxmlformats.org/officeDocument/2006/math">
                    <m:r>
                      <a:rPr lang="en-US" altLang="zh-CN" sz="1600" b="1" i="1">
                        <a:solidFill>
                          <a:schemeClr val="bg1"/>
                        </a:solidFill>
                        <a:latin typeface="Cambria Math" panose="02040503050406030204" pitchFamily="18" charset="0"/>
                      </a:rPr>
                      <m:t>𝒇</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𝒙</m:t>
                    </m:r>
                    <m:r>
                      <a:rPr lang="en-US" altLang="zh-CN" sz="1600" b="1" i="1">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的最大值或最小值，这称为</a:t>
                </a:r>
                <a:r>
                  <a:rPr lang="zh-CN" altLang="en-US" sz="1600" b="1" dirty="0">
                    <a:solidFill>
                      <a:srgbClr val="92D050"/>
                    </a:solidFill>
                    <a:latin typeface="Calibri" panose="020F0502020204030204" pitchFamily="34" charset="0"/>
                  </a:rPr>
                  <a:t>约束优化</a:t>
                </a:r>
                <a:endParaRPr lang="en-US" altLang="zh-CN" sz="1600" b="1" dirty="0">
                  <a:solidFill>
                    <a:srgbClr val="92D050"/>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约束优化的一个简单解法时将约束条件考虑在内后简单地对梯度下降进行修改：</a:t>
                </a:r>
                <a:endParaRPr lang="en-US" altLang="zh-CN" sz="1600" b="1" dirty="0">
                  <a:solidFill>
                    <a:schemeClr val="bg1"/>
                  </a:solidFill>
                  <a:latin typeface="Calibri" panose="020F0502020204030204" pitchFamily="34" charset="0"/>
                </a:endParaRPr>
              </a:p>
              <a:p>
                <a:pPr marL="1200150" lvl="2"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比如，先取梯度下降的单步结果，然后将结果投影回约束空间</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更复杂的方法时设计一个不同的、无约束的优化问题，其解可以转为成原始约束优化问题的解。</a:t>
                </a:r>
                <a:endParaRPr lang="en-US" altLang="zh-CN" sz="1600" b="1" dirty="0">
                  <a:solidFill>
                    <a:schemeClr val="bg1"/>
                  </a:solidFill>
                  <a:latin typeface="Calibri" panose="020F0502020204030204" pitchFamily="34" charset="0"/>
                </a:endParaRPr>
              </a:p>
              <a:p>
                <a:pPr marL="1200150" lvl="2"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比如，</a:t>
                </a:r>
                <a:r>
                  <a:rPr lang="en-US" altLang="zh-CN" sz="1600" b="1" dirty="0" err="1">
                    <a:solidFill>
                      <a:schemeClr val="bg1"/>
                    </a:solidFill>
                    <a:latin typeface="Calibri" panose="020F0502020204030204" pitchFamily="34" charset="0"/>
                  </a:rPr>
                  <a:t>Karush</a:t>
                </a:r>
                <a:r>
                  <a:rPr lang="en-US" altLang="zh-CN" sz="1600" b="1" dirty="0">
                    <a:solidFill>
                      <a:schemeClr val="bg1"/>
                    </a:solidFill>
                    <a:latin typeface="Calibri" panose="020F0502020204030204" pitchFamily="34" charset="0"/>
                  </a:rPr>
                  <a:t>-Kuhn-Tucker(KKT) </a:t>
                </a:r>
                <a:r>
                  <a:rPr lang="zh-CN" altLang="en-US" sz="1600" b="1" dirty="0">
                    <a:solidFill>
                      <a:schemeClr val="bg1"/>
                    </a:solidFill>
                    <a:latin typeface="Calibri" panose="020F0502020204030204" pitchFamily="34" charset="0"/>
                  </a:rPr>
                  <a:t>方法。它是针对约束优化问题非常通用的解决方案。</a:t>
                </a:r>
                <a:endParaRPr lang="en-US" altLang="zh-CN" sz="1600" b="1" dirty="0">
                  <a:solidFill>
                    <a:schemeClr val="bg1"/>
                  </a:solidFill>
                  <a:latin typeface="Calibri" panose="020F0502020204030204" pitchFamily="34" charset="0"/>
                </a:endParaRPr>
              </a:p>
              <a:p>
                <a:pPr marL="1200150" lvl="2"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广义拉格朗日函数：</a:t>
                </a:r>
                <a:endParaRPr lang="en-US" altLang="zh-CN" sz="1600" b="1" dirty="0">
                  <a:solidFill>
                    <a:schemeClr val="bg1"/>
                  </a:solidFill>
                  <a:latin typeface="Calibri" panose="020F0502020204030204" pitchFamily="34" charset="0"/>
                </a:endParaRPr>
              </a:p>
              <a:p>
                <a:pPr marL="1657350" lvl="3"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假设有约束条件：</a:t>
                </a:r>
                <a14:m>
                  <m:oMath xmlns:m="http://schemas.openxmlformats.org/officeDocument/2006/math">
                    <m:r>
                      <a:rPr lang="en-US" altLang="zh-CN" sz="1600" b="1" i="1" smtClean="0">
                        <a:solidFill>
                          <a:schemeClr val="bg1"/>
                        </a:solidFill>
                        <a:latin typeface="Cambria Math" panose="02040503050406030204" pitchFamily="18" charset="0"/>
                      </a:rPr>
                      <m:t>𝒎</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个函数</a:t>
                </a:r>
                <a14:m>
                  <m:oMath xmlns:m="http://schemas.openxmlformats.org/officeDocument/2006/math">
                    <m:r>
                      <a:rPr lang="en-US" altLang="zh-CN" sz="1600" b="1" i="1" smtClean="0">
                        <a:solidFill>
                          <a:schemeClr val="bg1"/>
                        </a:solidFill>
                        <a:latin typeface="Cambria Math" panose="02040503050406030204" pitchFamily="18" charset="0"/>
                      </a:rPr>
                      <m:t> </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𝒈</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𝒊</m:t>
                        </m:r>
                        <m:r>
                          <a:rPr lang="en-US" altLang="zh-CN" sz="1600" b="1" i="1" smtClean="0">
                            <a:solidFill>
                              <a:schemeClr val="bg1"/>
                            </a:solidFill>
                            <a:latin typeface="Cambria Math" panose="02040503050406030204" pitchFamily="18" charset="0"/>
                          </a:rPr>
                          <m:t>)</m:t>
                        </m:r>
                      </m:sup>
                    </m:sSup>
                    <m:r>
                      <a:rPr lang="en-US" altLang="zh-CN" sz="1600" b="1" i="0" smtClean="0">
                        <a:solidFill>
                          <a:schemeClr val="bg1"/>
                        </a:solidFill>
                        <a:latin typeface="Cambria Math" panose="02040503050406030204" pitchFamily="18" charset="0"/>
                      </a:rPr>
                      <m:t> </m:t>
                    </m:r>
                    <m:r>
                      <a:rPr lang="zh-CN" altLang="en-US" sz="1600" b="1" i="1">
                        <a:solidFill>
                          <a:schemeClr val="bg1"/>
                        </a:solidFill>
                        <a:latin typeface="Cambria Math" panose="02040503050406030204" pitchFamily="18" charset="0"/>
                      </a:rPr>
                      <m:t>和</m:t>
                    </m:r>
                  </m:oMath>
                </a14:m>
                <a:r>
                  <a:rPr lang="en-US" altLang="zh-CN" sz="1600" b="1" dirty="0">
                    <a:solidFill>
                      <a:schemeClr val="bg1"/>
                    </a:solidFill>
                    <a:latin typeface="Calibri" panose="020F0502020204030204" pitchFamily="34" charset="0"/>
                  </a:rPr>
                  <a:t> </a:t>
                </a:r>
                <a14:m>
                  <m:oMath xmlns:m="http://schemas.openxmlformats.org/officeDocument/2006/math">
                    <m:r>
                      <a:rPr lang="en-US" altLang="zh-CN" sz="1600" b="1" i="1" dirty="0" smtClean="0">
                        <a:solidFill>
                          <a:schemeClr val="bg1"/>
                        </a:solidFill>
                        <a:latin typeface="Cambria Math" panose="02040503050406030204" pitchFamily="18" charset="0"/>
                      </a:rPr>
                      <m:t>𝒏</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个函数</a:t>
                </a:r>
                <a14:m>
                  <m:oMath xmlns:m="http://schemas.openxmlformats.org/officeDocument/2006/math">
                    <m:r>
                      <a:rPr lang="en-US" altLang="zh-CN" sz="1600" b="1" i="1">
                        <a:solidFill>
                          <a:schemeClr val="bg1"/>
                        </a:solidFill>
                        <a:latin typeface="Cambria Math" panose="02040503050406030204" pitchFamily="18" charset="0"/>
                      </a:rPr>
                      <m:t> </m:t>
                    </m:r>
                    <m:sSup>
                      <m:sSupPr>
                        <m:ctrlPr>
                          <a:rPr lang="en-US" altLang="zh-CN" sz="1600" b="1" i="1">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𝒉</m:t>
                        </m:r>
                      </m:e>
                      <m:sup>
                        <m:r>
                          <a:rPr lang="en-US" altLang="zh-CN" sz="1600" b="1" i="1">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𝒋</m:t>
                        </m:r>
                        <m:r>
                          <a:rPr lang="en-US" altLang="zh-CN" sz="1600" b="1" i="1">
                            <a:solidFill>
                              <a:schemeClr val="bg1"/>
                            </a:solidFill>
                            <a:latin typeface="Cambria Math" panose="02040503050406030204" pitchFamily="18" charset="0"/>
                          </a:rPr>
                          <m:t>)</m:t>
                        </m:r>
                      </m:sup>
                    </m:sSup>
                    <m:r>
                      <a:rPr lang="zh-CN" altLang="en-US" sz="1600" b="1" i="1" smtClean="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为每个约束引入新变量 </a:t>
                </a:r>
                <a14:m>
                  <m:oMath xmlns:m="http://schemas.openxmlformats.org/officeDocument/2006/math">
                    <m:sSub>
                      <m:sSubPr>
                        <m:ctrlPr>
                          <a:rPr lang="en-US" altLang="zh-CN" sz="1600" b="1" i="1" smtClean="0">
                            <a:solidFill>
                              <a:schemeClr val="bg1"/>
                            </a:solidFill>
                            <a:latin typeface="Cambria Math" charset="0"/>
                          </a:rPr>
                        </m:ctrlPr>
                      </m:sSubPr>
                      <m:e>
                        <m:r>
                          <a:rPr lang="zh-CN" altLang="en-US" sz="1600" b="1" i="1" smtClean="0">
                            <a:solidFill>
                              <a:schemeClr val="bg1"/>
                            </a:solidFill>
                            <a:latin typeface="Cambria Math" panose="02040503050406030204" pitchFamily="18" charset="0"/>
                          </a:rPr>
                          <m:t>𝝀</m:t>
                        </m:r>
                      </m:e>
                      <m:sub>
                        <m:r>
                          <a:rPr lang="en-US" altLang="zh-CN" sz="1600" b="1" i="1" smtClean="0">
                            <a:solidFill>
                              <a:schemeClr val="bg1"/>
                            </a:solidFill>
                            <a:latin typeface="Cambria Math" panose="02040503050406030204" pitchFamily="18" charset="0"/>
                          </a:rPr>
                          <m:t>𝒊</m:t>
                        </m:r>
                      </m:sub>
                    </m:sSub>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和 </a:t>
                </a:r>
                <a14:m>
                  <m:oMath xmlns:m="http://schemas.openxmlformats.org/officeDocument/2006/math">
                    <m:sSub>
                      <m:sSubPr>
                        <m:ctrlPr>
                          <a:rPr lang="en-US" altLang="zh-CN" sz="1600" b="1" i="1">
                            <a:solidFill>
                              <a:schemeClr val="bg1"/>
                            </a:solidFill>
                            <a:latin typeface="Cambria Math" charset="0"/>
                          </a:rPr>
                        </m:ctrlPr>
                      </m:sSubPr>
                      <m:e>
                        <m:r>
                          <a:rPr lang="zh-CN" altLang="en-US" sz="1600" b="1" i="1" smtClean="0">
                            <a:solidFill>
                              <a:schemeClr val="bg1"/>
                            </a:solidFill>
                            <a:latin typeface="Cambria Math" panose="02040503050406030204" pitchFamily="18" charset="0"/>
                          </a:rPr>
                          <m:t>𝜶</m:t>
                        </m:r>
                      </m:e>
                      <m:sub>
                        <m:r>
                          <a:rPr lang="en-US" altLang="zh-CN" sz="1600" b="1" i="1" smtClean="0">
                            <a:solidFill>
                              <a:schemeClr val="bg1"/>
                            </a:solidFill>
                            <a:latin typeface="Cambria Math" panose="02040503050406030204" pitchFamily="18" charset="0"/>
                          </a:rPr>
                          <m:t>𝒋</m:t>
                        </m:r>
                      </m:sub>
                    </m:sSub>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，则广义拉格朗日函数可定义为：</a:t>
                </a:r>
                <a14:m>
                  <m:oMath xmlns:m="http://schemas.openxmlformats.org/officeDocument/2006/math">
                    <m:r>
                      <a:rPr lang="en-US" altLang="zh-CN" sz="1600" b="1" i="1" smtClean="0">
                        <a:solidFill>
                          <a:schemeClr val="bg1"/>
                        </a:solidFill>
                        <a:latin typeface="Cambria Math" panose="02040503050406030204" pitchFamily="18" charset="0"/>
                      </a:rPr>
                      <m:t>𝑳</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𝝀</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𝜶</m:t>
                        </m:r>
                      </m:e>
                    </m:d>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𝒇</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r>
                      <a:rPr lang="en-US" altLang="zh-CN" sz="1600" b="1" i="1" smtClean="0">
                        <a:solidFill>
                          <a:schemeClr val="bg1"/>
                        </a:solidFill>
                        <a:latin typeface="Cambria Math" panose="02040503050406030204" pitchFamily="18" charset="0"/>
                      </a:rPr>
                      <m:t>+</m:t>
                    </m:r>
                    <m:nary>
                      <m:naryPr>
                        <m:chr m:val="∑"/>
                        <m:supHide m:val="on"/>
                        <m:ctrlPr>
                          <a:rPr lang="en-US" altLang="zh-CN" sz="1600" b="1" i="1" smtClean="0">
                            <a:solidFill>
                              <a:schemeClr val="bg1"/>
                            </a:solidFill>
                            <a:latin typeface="Cambria Math" charset="0"/>
                          </a:rPr>
                        </m:ctrlPr>
                      </m:naryPr>
                      <m:sub>
                        <m:r>
                          <m:rPr>
                            <m:brk m:alnAt="7"/>
                          </m:rPr>
                          <a:rPr lang="en-US" altLang="zh-CN" sz="1600" b="1" i="1" smtClean="0">
                            <a:solidFill>
                              <a:schemeClr val="bg1"/>
                            </a:solidFill>
                            <a:latin typeface="Cambria Math" panose="02040503050406030204" pitchFamily="18" charset="0"/>
                          </a:rPr>
                          <m:t>𝒊</m:t>
                        </m:r>
                      </m:sub>
                      <m:sup/>
                      <m:e>
                        <m:sSub>
                          <m:sSubPr>
                            <m:ctrlPr>
                              <a:rPr lang="en-US" altLang="zh-CN" sz="1600" b="1" i="1">
                                <a:solidFill>
                                  <a:schemeClr val="bg1"/>
                                </a:solidFill>
                                <a:latin typeface="Cambria Math" charset="0"/>
                              </a:rPr>
                            </m:ctrlPr>
                          </m:sSubPr>
                          <m:e>
                            <m:r>
                              <a:rPr lang="zh-CN" altLang="en-US" sz="1600" b="1" i="1">
                                <a:solidFill>
                                  <a:schemeClr val="bg1"/>
                                </a:solidFill>
                                <a:latin typeface="Cambria Math" panose="02040503050406030204" pitchFamily="18" charset="0"/>
                              </a:rPr>
                              <m:t>𝝀</m:t>
                            </m:r>
                          </m:e>
                          <m:sub>
                            <m:r>
                              <a:rPr lang="en-US" altLang="zh-CN" sz="1600" b="1" i="1">
                                <a:solidFill>
                                  <a:schemeClr val="bg1"/>
                                </a:solidFill>
                                <a:latin typeface="Cambria Math" panose="02040503050406030204" pitchFamily="18" charset="0"/>
                              </a:rPr>
                              <m:t>𝒊</m:t>
                            </m:r>
                          </m:sub>
                        </m:sSub>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𝒈</m:t>
                            </m:r>
                          </m:e>
                          <m:sup>
                            <m:d>
                              <m:dPr>
                                <m:ctrlPr>
                                  <a:rPr lang="en-US" altLang="zh-CN" sz="1600" b="1" i="1">
                                    <a:solidFill>
                                      <a:schemeClr val="bg1"/>
                                    </a:solidFill>
                                    <a:latin typeface="Cambria Math" charset="0"/>
                                  </a:rPr>
                                </m:ctrlPr>
                              </m:dPr>
                              <m:e>
                                <m:r>
                                  <a:rPr lang="en-US" altLang="zh-CN" sz="1600" b="1" i="1">
                                    <a:solidFill>
                                      <a:schemeClr val="bg1"/>
                                    </a:solidFill>
                                    <a:latin typeface="Cambria Math" panose="02040503050406030204" pitchFamily="18" charset="0"/>
                                  </a:rPr>
                                  <m:t>𝒊</m:t>
                                </m:r>
                              </m:e>
                            </m:d>
                          </m:sup>
                        </m:s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e>
                    </m:nary>
                    <m:r>
                      <a:rPr lang="en-US" altLang="zh-CN" sz="1600" b="1" i="1" smtClean="0">
                        <a:solidFill>
                          <a:schemeClr val="bg1"/>
                        </a:solidFill>
                        <a:latin typeface="Cambria Math" panose="02040503050406030204" pitchFamily="18" charset="0"/>
                      </a:rPr>
                      <m:t>+</m:t>
                    </m:r>
                    <m:nary>
                      <m:naryPr>
                        <m:chr m:val="∑"/>
                        <m:supHide m:val="on"/>
                        <m:ctrlPr>
                          <a:rPr lang="en-US" altLang="zh-CN" sz="1600" b="1" i="1" smtClean="0">
                            <a:solidFill>
                              <a:schemeClr val="bg1"/>
                            </a:solidFill>
                            <a:latin typeface="Cambria Math" charset="0"/>
                          </a:rPr>
                        </m:ctrlPr>
                      </m:naryPr>
                      <m:sub>
                        <m:r>
                          <m:rPr>
                            <m:brk m:alnAt="7"/>
                          </m:rPr>
                          <a:rPr lang="en-US" altLang="zh-CN" sz="1600" b="1" i="1" smtClean="0">
                            <a:solidFill>
                              <a:schemeClr val="bg1"/>
                            </a:solidFill>
                            <a:latin typeface="Cambria Math" panose="02040503050406030204" pitchFamily="18" charset="0"/>
                          </a:rPr>
                          <m:t>𝒋</m:t>
                        </m:r>
                      </m:sub>
                      <m:sup/>
                      <m:e>
                        <m:sSub>
                          <m:sSubPr>
                            <m:ctrlPr>
                              <a:rPr lang="en-US" altLang="zh-CN" sz="1600" b="1" i="1">
                                <a:solidFill>
                                  <a:schemeClr val="bg1"/>
                                </a:solidFill>
                                <a:latin typeface="Cambria Math" charset="0"/>
                              </a:rPr>
                            </m:ctrlPr>
                          </m:sSubPr>
                          <m:e>
                            <m:r>
                              <a:rPr lang="zh-CN" altLang="en-US" sz="1600" b="1" i="1">
                                <a:solidFill>
                                  <a:schemeClr val="bg1"/>
                                </a:solidFill>
                                <a:latin typeface="Cambria Math" panose="02040503050406030204" pitchFamily="18" charset="0"/>
                              </a:rPr>
                              <m:t>𝜶</m:t>
                            </m:r>
                          </m:e>
                          <m:sub>
                            <m:r>
                              <a:rPr lang="en-US" altLang="zh-CN" sz="1600" b="1" i="1">
                                <a:solidFill>
                                  <a:schemeClr val="bg1"/>
                                </a:solidFill>
                                <a:latin typeface="Cambria Math" panose="02040503050406030204" pitchFamily="18" charset="0"/>
                              </a:rPr>
                              <m:t>𝒋</m:t>
                            </m:r>
                          </m:sub>
                        </m:sSub>
                      </m:e>
                    </m:nary>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𝒉</m:t>
                        </m:r>
                      </m:e>
                      <m:sup>
                        <m:d>
                          <m:dPr>
                            <m:ctrlPr>
                              <a:rPr lang="en-US" altLang="zh-CN" sz="1600" b="1" i="1">
                                <a:solidFill>
                                  <a:schemeClr val="bg1"/>
                                </a:solidFill>
                                <a:latin typeface="Cambria Math" charset="0"/>
                              </a:rPr>
                            </m:ctrlPr>
                          </m:dPr>
                          <m:e>
                            <m:r>
                              <a:rPr lang="en-US" altLang="zh-CN" sz="1600" b="1" i="1">
                                <a:solidFill>
                                  <a:schemeClr val="bg1"/>
                                </a:solidFill>
                                <a:latin typeface="Cambria Math" panose="02040503050406030204" pitchFamily="18" charset="0"/>
                              </a:rPr>
                              <m:t>𝒋</m:t>
                            </m:r>
                          </m:e>
                        </m:d>
                      </m:sup>
                    </m:s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a14:m>
                <a:endParaRPr lang="en-US" altLang="zh-CN" sz="1600" b="1" dirty="0">
                  <a:solidFill>
                    <a:schemeClr val="bg1"/>
                  </a:solidFill>
                  <a:latin typeface="Calibri" panose="020F0502020204030204" pitchFamily="34" charset="0"/>
                </a:endParaRPr>
              </a:p>
              <a:p>
                <a:pPr marL="1200150" lvl="2"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现在我们可以通过优化无约束的广义拉格朗日函数解决约束最小化问题</a:t>
                </a:r>
                <a:endParaRPr lang="en-US" altLang="zh-CN"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id="{5C40D9B9-81D3-4A7B-8D40-2E8238475FAC}"/>
                  </a:ext>
                </a:extLst>
              </p:cNvPr>
              <p:cNvSpPr txBox="1">
                <a:spLocks noRot="1" noChangeAspect="1" noMove="1" noResize="1" noEditPoints="1" noAdjustHandles="1" noChangeArrowheads="1" noChangeShapeType="1" noTextEdit="1"/>
              </p:cNvSpPr>
              <p:nvPr/>
            </p:nvSpPr>
            <p:spPr>
              <a:xfrm>
                <a:off x="794657" y="1093424"/>
                <a:ext cx="10563154" cy="3492623"/>
              </a:xfrm>
              <a:prstGeom prst="rect">
                <a:avLst/>
              </a:prstGeom>
              <a:blipFill>
                <a:blip r:embed="rId3"/>
                <a:stretch>
                  <a:fillRect l="-750" t="-1222" b="-4363"/>
                </a:stretch>
              </a:blipFill>
            </p:spPr>
            <p:txBody>
              <a:bodyPr/>
              <a:lstStyle/>
              <a:p>
                <a:r>
                  <a:rPr lang="en-US">
                    <a:noFill/>
                  </a:rPr>
                  <a:t> </a:t>
                </a:r>
              </a:p>
            </p:txBody>
          </p:sp>
        </mc:Fallback>
      </mc:AlternateContent>
      <p:pic>
        <p:nvPicPr>
          <p:cNvPr id="2" name="图片 1"/>
          <p:cNvPicPr>
            <a:picLocks noChangeAspect="1"/>
          </p:cNvPicPr>
          <p:nvPr/>
        </p:nvPicPr>
        <p:blipFill>
          <a:blip r:embed="rId4"/>
          <a:stretch>
            <a:fillRect/>
          </a:stretch>
        </p:blipFill>
        <p:spPr>
          <a:xfrm>
            <a:off x="8493230" y="3867665"/>
            <a:ext cx="3412504" cy="2745515"/>
          </a:xfrm>
          <a:prstGeom prst="rect">
            <a:avLst/>
          </a:prstGeom>
        </p:spPr>
      </p:pic>
    </p:spTree>
    <p:extLst>
      <p:ext uri="{BB962C8B-B14F-4D97-AF65-F5344CB8AC3E}">
        <p14:creationId xmlns:p14="http://schemas.microsoft.com/office/powerpoint/2010/main" val="375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0771" y="2625882"/>
            <a:ext cx="4806261" cy="759293"/>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4513944" y="3516582"/>
            <a:ext cx="5375726" cy="58695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200" dirty="0">
                <a:effectLst/>
                <a:latin typeface="Calibri" panose="020F0502020204030204" pitchFamily="34" charset="0"/>
              </a:rPr>
              <a:t>信息论及其他</a:t>
            </a:r>
            <a:endParaRPr lang="en-US" altLang="ko-KR" sz="3200" dirty="0">
              <a:effectLst/>
              <a:latin typeface="Calibri" panose="020F0502020204030204" pitchFamily="34" charset="0"/>
            </a:endParaRPr>
          </a:p>
        </p:txBody>
      </p:sp>
      <p:cxnSp>
        <p:nvCxnSpPr>
          <p:cNvPr id="5" name="Straight Connector 4"/>
          <p:cNvCxnSpPr/>
          <p:nvPr/>
        </p:nvCxnSpPr>
        <p:spPr>
          <a:xfrm>
            <a:off x="4590144" y="4132462"/>
            <a:ext cx="52233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4513944" y="2619717"/>
            <a:ext cx="774482" cy="77162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dirty="0">
                <a:effectLst/>
                <a:latin typeface="Calibri" panose="020F0502020204030204" pitchFamily="34" charset="0"/>
              </a:rPr>
              <a:t>0</a:t>
            </a:r>
            <a:r>
              <a:rPr lang="en-US" altLang="zh-CN" dirty="0">
                <a:effectLst/>
                <a:latin typeface="Calibri" panose="020F0502020204030204" pitchFamily="34" charset="0"/>
              </a:rPr>
              <a:t>4</a:t>
            </a:r>
            <a:endParaRPr lang="en-US" altLang="ko-KR" dirty="0">
              <a:effectLst/>
              <a:latin typeface="Calibri" panose="020F0502020204030204" pitchFamily="34" charset="0"/>
            </a:endParaRPr>
          </a:p>
        </p:txBody>
      </p:sp>
      <p:sp>
        <p:nvSpPr>
          <p:cNvPr id="8" name="Rectangle 3"/>
          <p:cNvSpPr txBox="1">
            <a:spLocks noChangeArrowheads="1"/>
          </p:cNvSpPr>
          <p:nvPr/>
        </p:nvSpPr>
        <p:spPr bwMode="auto">
          <a:xfrm>
            <a:off x="4536732" y="4300516"/>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4</a:t>
            </a:r>
            <a:r>
              <a:rPr lang="en-US" altLang="ko-KR" sz="1400" b="0" dirty="0">
                <a:solidFill>
                  <a:schemeClr val="bg1">
                    <a:lumMod val="95000"/>
                  </a:schemeClr>
                </a:solidFill>
                <a:effectLst/>
                <a:latin typeface="Calibri" panose="020F0502020204030204" pitchFamily="34" charset="0"/>
              </a:rPr>
              <a:t>-1. </a:t>
            </a:r>
            <a:r>
              <a:rPr lang="zh-CN" altLang="en-US" sz="1400" b="0" dirty="0">
                <a:solidFill>
                  <a:schemeClr val="bg1">
                    <a:lumMod val="95000"/>
                  </a:schemeClr>
                </a:solidFill>
                <a:effectLst/>
                <a:latin typeface="Calibri" panose="020F0502020204030204" pitchFamily="34" charset="0"/>
              </a:rPr>
              <a:t>自信息和香农熵</a:t>
            </a:r>
            <a:endParaRPr lang="en-US" altLang="ko-KR" sz="1400" b="0" dirty="0">
              <a:solidFill>
                <a:schemeClr val="bg1">
                  <a:lumMod val="95000"/>
                </a:schemeClr>
              </a:solidFill>
              <a:effectLst/>
              <a:latin typeface="Calibri" panose="020F0502020204030204" pitchFamily="34" charset="0"/>
            </a:endParaRPr>
          </a:p>
        </p:txBody>
      </p:sp>
      <p:sp>
        <p:nvSpPr>
          <p:cNvPr id="10" name="Rectangle 3"/>
          <p:cNvSpPr txBox="1">
            <a:spLocks noChangeArrowheads="1"/>
          </p:cNvSpPr>
          <p:nvPr/>
        </p:nvSpPr>
        <p:spPr bwMode="auto">
          <a:xfrm>
            <a:off x="4536732" y="4619604"/>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4</a:t>
            </a:r>
            <a:r>
              <a:rPr lang="en-US" altLang="ko-KR" sz="1400" b="0" dirty="0">
                <a:solidFill>
                  <a:schemeClr val="bg1">
                    <a:lumMod val="95000"/>
                  </a:schemeClr>
                </a:solidFill>
                <a:effectLst/>
                <a:latin typeface="Calibri" panose="020F0502020204030204" pitchFamily="34" charset="0"/>
              </a:rPr>
              <a:t>-2. </a:t>
            </a:r>
            <a:r>
              <a:rPr lang="en-US" altLang="zh-CN" sz="1400" b="0" dirty="0">
                <a:solidFill>
                  <a:schemeClr val="bg1">
                    <a:lumMod val="95000"/>
                  </a:schemeClr>
                </a:solidFill>
                <a:effectLst/>
                <a:latin typeface="Calibri" panose="020F0502020204030204" pitchFamily="34" charset="0"/>
              </a:rPr>
              <a:t>KL</a:t>
            </a:r>
            <a:r>
              <a:rPr lang="zh-CN" altLang="en-US" sz="1400" b="0" dirty="0">
                <a:solidFill>
                  <a:schemeClr val="bg1">
                    <a:lumMod val="95000"/>
                  </a:schemeClr>
                </a:solidFill>
                <a:effectLst/>
                <a:latin typeface="Calibri" panose="020F0502020204030204" pitchFamily="34" charset="0"/>
              </a:rPr>
              <a:t>散度和交叉熵</a:t>
            </a:r>
            <a:endParaRPr lang="en-US" altLang="ko-KR" sz="1400" b="0" dirty="0">
              <a:solidFill>
                <a:schemeClr val="bg1">
                  <a:lumMod val="95000"/>
                </a:schemeClr>
              </a:solidFill>
              <a:effectLst/>
              <a:latin typeface="Calibri" panose="020F0502020204030204" pitchFamily="34" charset="0"/>
            </a:endParaRPr>
          </a:p>
        </p:txBody>
      </p:sp>
      <p:sp>
        <p:nvSpPr>
          <p:cNvPr id="11" name="Rectangle 3"/>
          <p:cNvSpPr txBox="1">
            <a:spLocks noChangeArrowheads="1"/>
          </p:cNvSpPr>
          <p:nvPr/>
        </p:nvSpPr>
        <p:spPr bwMode="auto">
          <a:xfrm>
            <a:off x="4536732" y="4929166"/>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a:t>
            </a:r>
            <a:r>
              <a:rPr lang="en-US" altLang="zh-CN" sz="1400" b="0" dirty="0">
                <a:solidFill>
                  <a:schemeClr val="bg1">
                    <a:lumMod val="95000"/>
                  </a:schemeClr>
                </a:solidFill>
                <a:effectLst/>
                <a:latin typeface="Calibri" panose="020F0502020204030204" pitchFamily="34" charset="0"/>
              </a:rPr>
              <a:t>4</a:t>
            </a:r>
            <a:r>
              <a:rPr lang="en-US" altLang="ko-KR" sz="1400" b="0" dirty="0">
                <a:solidFill>
                  <a:schemeClr val="bg1">
                    <a:lumMod val="95000"/>
                  </a:schemeClr>
                </a:solidFill>
                <a:effectLst/>
                <a:latin typeface="Calibri" panose="020F0502020204030204" pitchFamily="34" charset="0"/>
              </a:rPr>
              <a:t>-3. </a:t>
            </a:r>
            <a:r>
              <a:rPr lang="zh-CN" altLang="en-US" sz="1400" b="0" dirty="0">
                <a:solidFill>
                  <a:schemeClr val="bg1">
                    <a:lumMod val="95000"/>
                  </a:schemeClr>
                </a:solidFill>
                <a:effectLst/>
                <a:latin typeface="Calibri" panose="020F0502020204030204" pitchFamily="34" charset="0"/>
              </a:rPr>
              <a:t>常用函数贝叶斯规则</a:t>
            </a:r>
            <a:endParaRPr lang="en-US" altLang="ko-KR" sz="1400" b="0" dirty="0">
              <a:solidFill>
                <a:schemeClr val="bg1">
                  <a:lumMod val="95000"/>
                </a:schemeClr>
              </a:solidFill>
              <a:effectLst/>
              <a:latin typeface="Calibri" panose="020F0502020204030204" pitchFamily="34" charset="0"/>
            </a:endParaRPr>
          </a:p>
        </p:txBody>
      </p:sp>
    </p:spTree>
    <p:extLst>
      <p:ext uri="{BB962C8B-B14F-4D97-AF65-F5344CB8AC3E}">
        <p14:creationId xmlns:p14="http://schemas.microsoft.com/office/powerpoint/2010/main" val="321468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自信息和香农熵</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093424"/>
                <a:ext cx="10563154" cy="4855432"/>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信息论是应用数学的一个分支，主要研究的是对一个信号包含信息的多少进行量化。这里，我们主要使用信息论的一些关键思想来描述概率分布或者量化概率分布之间的相关性。</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信息论的一个基本思想是一个不太可能的事件居然发生了，要比一个非常可能的事件发生提供更多的信息，我们通过这种基本想法来量化信息：</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非常可能发生的事件信息量比较少，极端情况下，确保能够发生的事件应该没有信息量</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较不可能发生的事件具有更高的信息量</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独立事件应该具有增量的信息。例如，抛掷硬币两次正面朝上传递的信息量应该是抛掷一次硬币正面朝上那个的信息量的两倍。</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为了满足上诉三个性质，定义事件 </a:t>
                </a:r>
                <a14:m>
                  <m:oMath xmlns:m="http://schemas.openxmlformats.org/officeDocument/2006/math">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a:t>
                </a:r>
                <a:r>
                  <a:rPr lang="zh-CN" altLang="en-US" sz="1600" b="1" dirty="0">
                    <a:solidFill>
                      <a:srgbClr val="92D050"/>
                    </a:solidFill>
                    <a:latin typeface="Calibri" panose="020F0502020204030204" pitchFamily="34" charset="0"/>
                  </a:rPr>
                  <a:t>自信息</a:t>
                </a:r>
                <a:r>
                  <a:rPr lang="zh-CN" altLang="en-US" sz="1600" b="1" dirty="0">
                    <a:solidFill>
                      <a:schemeClr val="bg1"/>
                    </a:solidFill>
                    <a:latin typeface="Calibri" panose="020F0502020204030204" pitchFamily="34" charset="0"/>
                  </a:rPr>
                  <a:t>为：</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𝑰</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𝒍𝒐𝒈𝑷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m:oMathPara>
                </a14:m>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r>
                  <a:rPr lang="zh-CN" altLang="en-US" sz="1600" b="1" dirty="0">
                    <a:solidFill>
                      <a:schemeClr val="bg1"/>
                    </a:solidFill>
                    <a:latin typeface="Calibri" panose="020F0502020204030204" pitchFamily="34" charset="0"/>
                  </a:rPr>
                  <a:t>自信息只处理单个输入，我们使用</a:t>
                </a:r>
                <a:r>
                  <a:rPr lang="zh-CN" altLang="en-US" sz="1600" b="1" dirty="0">
                    <a:solidFill>
                      <a:srgbClr val="92D050"/>
                    </a:solidFill>
                    <a:latin typeface="Calibri" panose="020F0502020204030204" pitchFamily="34" charset="0"/>
                  </a:rPr>
                  <a:t>香农熵</a:t>
                </a:r>
                <a:r>
                  <a:rPr lang="zh-CN" altLang="en-US" sz="1600" b="1" dirty="0">
                    <a:solidFill>
                      <a:schemeClr val="bg1"/>
                    </a:solidFill>
                    <a:latin typeface="Calibri" panose="020F0502020204030204" pitchFamily="34" charset="0"/>
                  </a:rPr>
                  <a:t>来对整个概率分布中的不确定性总量进行量化：</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𝑯</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r>
                        <a:rPr lang="en-US" altLang="zh-CN" sz="1600" b="1" i="1" smtClean="0">
                          <a:solidFill>
                            <a:schemeClr val="bg1"/>
                          </a:solidFill>
                          <a:latin typeface="Cambria Math" panose="02040503050406030204" pitchFamily="18" charset="0"/>
                        </a:rPr>
                        <m:t>=</m:t>
                      </m:r>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𝑬</m:t>
                          </m:r>
                        </m:e>
                        <m:sub>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𝑷</m:t>
                          </m:r>
                        </m:sub>
                      </m:sSub>
                      <m:d>
                        <m:dPr>
                          <m:begChr m:val="["/>
                          <m:endChr m:val="]"/>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𝑰</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e>
                      </m:d>
                      <m:r>
                        <a:rPr lang="en-US" altLang="zh-CN" sz="1600" b="1" i="1" smtClean="0">
                          <a:solidFill>
                            <a:schemeClr val="bg1"/>
                          </a:solidFill>
                          <a:latin typeface="Cambria Math" panose="02040503050406030204" pitchFamily="18" charset="0"/>
                        </a:rPr>
                        <m:t>=−</m:t>
                      </m:r>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𝑬</m:t>
                          </m:r>
                        </m:e>
                        <m:sub>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𝑷</m:t>
                          </m:r>
                        </m:sub>
                      </m:sSub>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𝒍𝒐𝒈𝑷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m:oMathPara>
                </a14:m>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r>
                  <a:rPr lang="zh-CN" altLang="en-US" sz="1600" b="1" dirty="0">
                    <a:solidFill>
                      <a:schemeClr val="bg1"/>
                    </a:solidFill>
                    <a:latin typeface="Calibri" panose="020F0502020204030204" pitchFamily="34" charset="0"/>
                  </a:rPr>
                  <a:t>即，一个分布的香农熵是指遵循这个分布的事件所产生的期望信息总量。</a:t>
                </a:r>
                <a:endParaRPr lang="en-US" altLang="zh-CN"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id="{5C40D9B9-81D3-4A7B-8D40-2E8238475FAC}"/>
                  </a:ext>
                </a:extLst>
              </p:cNvPr>
              <p:cNvSpPr txBox="1">
                <a:spLocks noRot="1" noChangeAspect="1" noMove="1" noResize="1" noEditPoints="1" noAdjustHandles="1" noChangeArrowheads="1" noChangeShapeType="1" noTextEdit="1"/>
              </p:cNvSpPr>
              <p:nvPr/>
            </p:nvSpPr>
            <p:spPr>
              <a:xfrm>
                <a:off x="794657" y="1093424"/>
                <a:ext cx="10563154" cy="4855432"/>
              </a:xfrm>
              <a:prstGeom prst="rect">
                <a:avLst/>
              </a:prstGeom>
              <a:blipFill>
                <a:blip r:embed="rId3"/>
                <a:stretch>
                  <a:fillRect l="-750" t="-878" r="-346" b="-251"/>
                </a:stretch>
              </a:blipFill>
            </p:spPr>
            <p:txBody>
              <a:bodyPr/>
              <a:lstStyle/>
              <a:p>
                <a:r>
                  <a:rPr lang="en-US">
                    <a:noFill/>
                  </a:rPr>
                  <a:t> </a:t>
                </a:r>
              </a:p>
            </p:txBody>
          </p:sp>
        </mc:Fallback>
      </mc:AlternateContent>
    </p:spTree>
    <p:extLst>
      <p:ext uri="{BB962C8B-B14F-4D97-AF65-F5344CB8AC3E}">
        <p14:creationId xmlns:p14="http://schemas.microsoft.com/office/powerpoint/2010/main" val="973466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en-US" altLang="zh-CN" sz="2800" b="1" dirty="0">
                <a:solidFill>
                  <a:srgbClr val="C35954"/>
                </a:solidFill>
                <a:latin typeface="Calibri" panose="020F0502020204030204" pitchFamily="34" charset="0"/>
              </a:rPr>
              <a:t>KL</a:t>
            </a:r>
            <a:r>
              <a:rPr lang="zh-CN" altLang="en-US" sz="2800" b="1" dirty="0">
                <a:solidFill>
                  <a:srgbClr val="C35954"/>
                </a:solidFill>
                <a:latin typeface="Calibri" panose="020F0502020204030204" pitchFamily="34" charset="0"/>
              </a:rPr>
              <a:t>散度和交叉熵</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814423" y="1422287"/>
                <a:ext cx="10563154" cy="3599127"/>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对于同一个随机变量 </a:t>
                </a:r>
                <a14:m>
                  <m:oMath xmlns:m="http://schemas.openxmlformats.org/officeDocument/2006/math">
                    <m:r>
                      <a:rPr lang="en-US" altLang="zh-CN" sz="1600" b="1" i="1" smtClean="0">
                        <a:solidFill>
                          <a:schemeClr val="bg1"/>
                        </a:solidFill>
                        <a:latin typeface="Cambria Math" panose="02040503050406030204" pitchFamily="18" charset="0"/>
                      </a:rPr>
                      <m:t>𝑿</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有两个独立的概率分布 </a:t>
                </a:r>
                <a14:m>
                  <m:oMath xmlns:m="http://schemas.openxmlformats.org/officeDocument/2006/math">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和 </a:t>
                </a:r>
                <a:r>
                  <a:rPr lang="en-US" altLang="zh-CN" sz="1600" b="1" dirty="0">
                    <a:solidFill>
                      <a:schemeClr val="bg1"/>
                    </a:solidFill>
                    <a:latin typeface="Calibri" panose="020F0502020204030204" pitchFamily="34" charset="0"/>
                  </a:rPr>
                  <a:t>Q</a:t>
                </a:r>
                <a14:m>
                  <m:oMath xmlns:m="http://schemas.openxmlformats.org/officeDocument/2006/math">
                    <m:r>
                      <a:rPr lang="en-US" altLang="zh-CN" sz="1600" b="1" i="1">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𝑿</m:t>
                    </m:r>
                    <m:r>
                      <a:rPr lang="en-US" altLang="zh-CN" sz="1600" b="1" i="1">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可以使用</a:t>
                </a:r>
                <a:r>
                  <a:rPr lang="en-US" altLang="zh-CN" sz="1600" b="1" dirty="0">
                    <a:solidFill>
                      <a:srgbClr val="92D050"/>
                    </a:solidFill>
                    <a:latin typeface="Calibri" panose="020F0502020204030204" pitchFamily="34" charset="0"/>
                  </a:rPr>
                  <a:t>KL</a:t>
                </a:r>
                <a:r>
                  <a:rPr lang="zh-CN" altLang="en-US" sz="1600" b="1" dirty="0">
                    <a:solidFill>
                      <a:srgbClr val="92D050"/>
                    </a:solidFill>
                    <a:latin typeface="Calibri" panose="020F0502020204030204" pitchFamily="34" charset="0"/>
                  </a:rPr>
                  <a:t>散度</a:t>
                </a:r>
                <a:r>
                  <a:rPr lang="zh-CN" altLang="en-US" sz="1600" b="1" dirty="0">
                    <a:solidFill>
                      <a:schemeClr val="bg1"/>
                    </a:solidFill>
                    <a:latin typeface="Calibri" panose="020F0502020204030204" pitchFamily="34" charset="0"/>
                  </a:rPr>
                  <a:t>来衡量这两个分布的差异。</a:t>
                </a:r>
                <a:endParaRPr lang="en-US" altLang="zh-CN" sz="1600" b="1" dirty="0">
                  <a:solidFill>
                    <a:schemeClr val="bg1"/>
                  </a:solidFill>
                  <a:latin typeface="Calibri" panose="020F0502020204030204" pitchFamily="34" charset="0"/>
                </a:endParaRPr>
              </a:p>
              <a:p>
                <a:pPr algn="ctr">
                  <a:lnSpc>
                    <a:spcPct val="150000"/>
                  </a:lnSpc>
                  <a:buClr>
                    <a:srgbClr val="F9BD45"/>
                  </a:buClr>
                  <a:buSzPct val="150000"/>
                </a:pPr>
                <a14:m>
                  <m:oMath xmlns:m="http://schemas.openxmlformats.org/officeDocument/2006/math">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𝑫</m:t>
                        </m:r>
                      </m:e>
                      <m:sub>
                        <m:r>
                          <a:rPr lang="en-US" altLang="zh-CN" sz="1600" b="1" i="1" smtClean="0">
                            <a:solidFill>
                              <a:schemeClr val="bg1"/>
                            </a:solidFill>
                            <a:latin typeface="Cambria Math" panose="02040503050406030204" pitchFamily="18" charset="0"/>
                          </a:rPr>
                          <m:t>𝑲𝑳</m:t>
                        </m:r>
                      </m:sub>
                    </m:sSub>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d>
                      <m:dPr>
                        <m:begChr m:val="|"/>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𝑸</m:t>
                        </m:r>
                      </m:e>
                    </m:d>
                    <m:r>
                      <a:rPr lang="en-US" altLang="zh-CN" sz="1600" b="1" i="1" smtClean="0">
                        <a:solidFill>
                          <a:schemeClr val="bg1"/>
                        </a:solidFill>
                        <a:latin typeface="Cambria Math" panose="02040503050406030204" pitchFamily="18" charset="0"/>
                      </a:rPr>
                      <m:t>=</m:t>
                    </m:r>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𝑬</m:t>
                        </m:r>
                      </m:e>
                      <m:sub>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𝑷</m:t>
                        </m:r>
                      </m:sub>
                    </m:sSub>
                    <m:d>
                      <m:dPr>
                        <m:begChr m:val="["/>
                        <m:endChr m:val="]"/>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𝒍𝒐𝒈</m:t>
                        </m:r>
                        <m:f>
                          <m:fPr>
                            <m:ctrlPr>
                              <a:rPr lang="en-US" altLang="zh-CN" sz="1600" b="1" i="1" smtClean="0">
                                <a:solidFill>
                                  <a:schemeClr val="bg1"/>
                                </a:solidFill>
                                <a:latin typeface="Cambria Math" charset="0"/>
                              </a:rPr>
                            </m:ctrlPr>
                          </m:fPr>
                          <m:num>
                            <m:r>
                              <a:rPr lang="en-US" altLang="zh-CN" sz="1600" b="1" i="1" smtClean="0">
                                <a:solidFill>
                                  <a:schemeClr val="bg1"/>
                                </a:solidFill>
                                <a:latin typeface="Cambria Math" panose="02040503050406030204" pitchFamily="18" charset="0"/>
                              </a:rPr>
                              <m:t>𝑷</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num>
                          <m:den>
                            <m:r>
                              <a:rPr lang="en-US" altLang="zh-CN" sz="1600" b="1" i="1" smtClean="0">
                                <a:solidFill>
                                  <a:schemeClr val="bg1"/>
                                </a:solidFill>
                                <a:latin typeface="Cambria Math" panose="02040503050406030204" pitchFamily="18" charset="0"/>
                              </a:rPr>
                              <m:t>𝑸</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den>
                        </m:f>
                      </m:e>
                    </m:d>
                    <m:r>
                      <a:rPr lang="en-US" altLang="zh-CN" sz="1600" b="1" i="1" smtClean="0">
                        <a:solidFill>
                          <a:schemeClr val="bg1"/>
                        </a:solidFill>
                        <a:latin typeface="Cambria Math" panose="02040503050406030204" pitchFamily="18" charset="0"/>
                      </a:rPr>
                      <m:t>=</m:t>
                    </m:r>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𝑬</m:t>
                        </m:r>
                      </m:e>
                      <m:sub>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𝑷</m:t>
                        </m:r>
                      </m:sub>
                    </m:sSub>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𝒍𝒐𝒈𝑷</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𝒍𝒐𝒈𝑸</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p>
              <a:p>
                <a:pPr marL="742950" lvl="1" indent="-285750">
                  <a:lnSpc>
                    <a:spcPct val="150000"/>
                  </a:lnSpc>
                  <a:buClr>
                    <a:srgbClr val="F9BD45"/>
                  </a:buClr>
                  <a:buSzPct val="150000"/>
                  <a:buFont typeface="Arial" panose="020B0604020202020204" pitchFamily="34" charset="0"/>
                  <a:buChar char="•"/>
                </a:pPr>
                <a:r>
                  <a:rPr lang="en-US" altLang="zh-CN" sz="1600" b="1" dirty="0">
                    <a:solidFill>
                      <a:schemeClr val="bg1"/>
                    </a:solidFill>
                    <a:latin typeface="Calibri" panose="020F0502020204030204" pitchFamily="34" charset="0"/>
                  </a:rPr>
                  <a:t>KL</a:t>
                </a:r>
                <a:r>
                  <a:rPr lang="zh-CN" altLang="en-US" sz="1600" b="1" dirty="0">
                    <a:solidFill>
                      <a:schemeClr val="bg1"/>
                    </a:solidFill>
                    <a:latin typeface="Calibri" panose="020F0502020204030204" pitchFamily="34" charset="0"/>
                  </a:rPr>
                  <a:t>散度一个最重要的性质是：它是非负的。</a:t>
                </a:r>
                <a:r>
                  <a:rPr lang="en-US" altLang="zh-CN" sz="1600" b="1" dirty="0">
                    <a:solidFill>
                      <a:schemeClr val="bg1"/>
                    </a:solidFill>
                    <a:latin typeface="Calibri" panose="020F0502020204030204" pitchFamily="34" charset="0"/>
                  </a:rPr>
                  <a:t>KL</a:t>
                </a:r>
                <a:r>
                  <a:rPr lang="zh-CN" altLang="en-US" sz="1600" b="1" dirty="0">
                    <a:solidFill>
                      <a:schemeClr val="bg1"/>
                    </a:solidFill>
                    <a:latin typeface="Calibri" panose="020F0502020204030204" pitchFamily="34" charset="0"/>
                  </a:rPr>
                  <a:t>散度为</a:t>
                </a:r>
                <a:r>
                  <a:rPr lang="en-US" altLang="zh-CN" sz="1600" b="1" dirty="0">
                    <a:solidFill>
                      <a:schemeClr val="bg1"/>
                    </a:solidFill>
                    <a:latin typeface="Calibri" panose="020F0502020204030204" pitchFamily="34" charset="0"/>
                  </a:rPr>
                  <a:t>0</a:t>
                </a:r>
                <a:r>
                  <a:rPr lang="zh-CN" altLang="en-US" sz="1600" b="1" dirty="0">
                    <a:solidFill>
                      <a:schemeClr val="bg1"/>
                    </a:solidFill>
                    <a:latin typeface="Calibri" panose="020F0502020204030204" pitchFamily="34" charset="0"/>
                  </a:rPr>
                  <a:t>，当且仅当 </a:t>
                </a:r>
                <a14:m>
                  <m:oMath xmlns:m="http://schemas.openxmlformats.org/officeDocument/2006/math">
                    <m:r>
                      <a:rPr lang="en-US" altLang="zh-CN" sz="1600" b="1" i="1" smtClean="0">
                        <a:solidFill>
                          <a:schemeClr val="bg1"/>
                        </a:solidFill>
                        <a:latin typeface="Cambria Math" panose="02040503050406030204" pitchFamily="18" charset="0"/>
                      </a:rPr>
                      <m:t>𝑷</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和 </a:t>
                </a:r>
                <a14:m>
                  <m:oMath xmlns:m="http://schemas.openxmlformats.org/officeDocument/2006/math">
                    <m:r>
                      <a:rPr lang="en-US" altLang="zh-CN" sz="1600" b="1" i="1" smtClean="0">
                        <a:solidFill>
                          <a:schemeClr val="bg1"/>
                        </a:solidFill>
                        <a:latin typeface="Cambria Math" panose="02040503050406030204" pitchFamily="18" charset="0"/>
                      </a:rPr>
                      <m:t>𝑸</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在离散型变量的情况下是相同的分布，或者在连续性变量的情况下是 “几乎处处”相同的。因为这个原因，它经常被用作分布之间的某种距离。</a:t>
                </a: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一个和</a:t>
                </a:r>
                <a:r>
                  <a:rPr lang="en-US" altLang="zh-CN" sz="1600" b="1" dirty="0">
                    <a:solidFill>
                      <a:schemeClr val="bg1"/>
                    </a:solidFill>
                    <a:latin typeface="Calibri" panose="020F0502020204030204" pitchFamily="34" charset="0"/>
                  </a:rPr>
                  <a:t>KL</a:t>
                </a:r>
                <a:r>
                  <a:rPr lang="zh-CN" altLang="en-US" sz="1600" b="1" dirty="0">
                    <a:solidFill>
                      <a:schemeClr val="bg1"/>
                    </a:solidFill>
                    <a:latin typeface="Calibri" panose="020F0502020204030204" pitchFamily="34" charset="0"/>
                  </a:rPr>
                  <a:t>散度密切联系的是</a:t>
                </a:r>
                <a:r>
                  <a:rPr lang="zh-CN" altLang="en-US" sz="1600" b="1" dirty="0">
                    <a:solidFill>
                      <a:srgbClr val="92D050"/>
                    </a:solidFill>
                    <a:latin typeface="Calibri" panose="020F0502020204030204" pitchFamily="34" charset="0"/>
                  </a:rPr>
                  <a:t>交叉熵</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𝑯</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𝑸</m:t>
                          </m:r>
                        </m:e>
                      </m:d>
                      <m:r>
                        <a:rPr lang="en-US" altLang="zh-CN" sz="1600" b="1" i="1" smtClean="0">
                          <a:solidFill>
                            <a:schemeClr val="bg1"/>
                          </a:solidFill>
                          <a:latin typeface="Cambria Math" panose="02040503050406030204" pitchFamily="18" charset="0"/>
                        </a:rPr>
                        <m:t>=−</m:t>
                      </m:r>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𝑬</m:t>
                          </m:r>
                        </m:e>
                        <m:sub>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𝑷</m:t>
                          </m:r>
                        </m:sub>
                      </m:sSub>
                      <m:r>
                        <a:rPr lang="en-US" altLang="zh-CN" sz="1600" b="1" i="1" smtClean="0">
                          <a:solidFill>
                            <a:schemeClr val="bg1"/>
                          </a:solidFill>
                          <a:latin typeface="Cambria Math" panose="02040503050406030204" pitchFamily="18" charset="0"/>
                        </a:rPr>
                        <m:t>𝒍𝒐𝒈𝑸</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oMath>
                  </m:oMathPara>
                </a14:m>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r>
                  <a:rPr lang="zh-CN" altLang="en-US" sz="1600" b="1" dirty="0">
                    <a:solidFill>
                      <a:schemeClr val="bg1"/>
                    </a:solidFill>
                    <a:latin typeface="Calibri" panose="020F0502020204030204" pitchFamily="34" charset="0"/>
                  </a:rPr>
                  <a:t>即 </a:t>
                </a:r>
                <a14:m>
                  <m:oMath xmlns:m="http://schemas.openxmlformats.org/officeDocument/2006/math">
                    <m:r>
                      <a:rPr lang="en-US" altLang="zh-CN" sz="1600" b="1" i="1" smtClean="0">
                        <a:solidFill>
                          <a:schemeClr val="bg1"/>
                        </a:solidFill>
                        <a:latin typeface="Cambria Math" panose="02040503050406030204" pitchFamily="18" charset="0"/>
                      </a:rPr>
                      <m:t>𝑯</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𝑸</m:t>
                        </m:r>
                      </m:e>
                    </m:d>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𝑯</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𝑷</m:t>
                        </m:r>
                      </m:e>
                    </m:d>
                    <m:r>
                      <a:rPr lang="en-US" altLang="zh-CN" sz="1600" b="1" i="1" smtClean="0">
                        <a:solidFill>
                          <a:schemeClr val="bg1"/>
                        </a:solidFill>
                        <a:latin typeface="Cambria Math" panose="02040503050406030204" pitchFamily="18" charset="0"/>
                      </a:rPr>
                      <m:t>+</m:t>
                    </m:r>
                    <m:sSub>
                      <m:sSubPr>
                        <m:ctrlPr>
                          <a:rPr lang="en-US" altLang="zh-CN" sz="1600" b="1" i="1">
                            <a:solidFill>
                              <a:schemeClr val="bg1"/>
                            </a:solidFill>
                            <a:latin typeface="Cambria Math" charset="0"/>
                          </a:rPr>
                        </m:ctrlPr>
                      </m:sSubPr>
                      <m:e>
                        <m:r>
                          <a:rPr lang="en-US" altLang="zh-CN" sz="1600" b="1" i="1">
                            <a:solidFill>
                              <a:schemeClr val="bg1"/>
                            </a:solidFill>
                            <a:latin typeface="Cambria Math" panose="02040503050406030204" pitchFamily="18" charset="0"/>
                          </a:rPr>
                          <m:t>𝑫</m:t>
                        </m:r>
                      </m:e>
                      <m:sub>
                        <m:r>
                          <a:rPr lang="en-US" altLang="zh-CN" sz="1600" b="1" i="1">
                            <a:solidFill>
                              <a:schemeClr val="bg1"/>
                            </a:solidFill>
                            <a:latin typeface="Cambria Math" panose="02040503050406030204" pitchFamily="18" charset="0"/>
                          </a:rPr>
                          <m:t>𝑲𝑳</m:t>
                        </m:r>
                      </m:sub>
                    </m:sSub>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𝑷</m:t>
                    </m:r>
                    <m:r>
                      <a:rPr lang="en-US" altLang="zh-CN" sz="1600" b="1" i="1">
                        <a:solidFill>
                          <a:schemeClr val="bg1"/>
                        </a:solidFill>
                        <a:latin typeface="Cambria Math" panose="02040503050406030204" pitchFamily="18" charset="0"/>
                      </a:rPr>
                      <m:t>|</m:t>
                    </m:r>
                    <m:d>
                      <m:dPr>
                        <m:begChr m:val="|"/>
                        <m:ctrlPr>
                          <a:rPr lang="en-US" altLang="zh-CN" sz="1600" b="1" i="1">
                            <a:solidFill>
                              <a:schemeClr val="bg1"/>
                            </a:solidFill>
                            <a:latin typeface="Cambria Math" charset="0"/>
                          </a:rPr>
                        </m:ctrlPr>
                      </m:dPr>
                      <m:e>
                        <m:r>
                          <a:rPr lang="en-US" altLang="zh-CN" sz="1600" b="1" i="1">
                            <a:solidFill>
                              <a:schemeClr val="bg1"/>
                            </a:solidFill>
                            <a:latin typeface="Cambria Math" panose="02040503050406030204" pitchFamily="18" charset="0"/>
                          </a:rPr>
                          <m:t>𝑸</m:t>
                        </m:r>
                      </m:e>
                    </m:d>
                  </m:oMath>
                </a14:m>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针对分布 </a:t>
                </a:r>
                <a14:m>
                  <m:oMath xmlns:m="http://schemas.openxmlformats.org/officeDocument/2006/math">
                    <m:r>
                      <a:rPr lang="en-US" altLang="zh-CN" sz="1600" b="1" i="1">
                        <a:solidFill>
                          <a:schemeClr val="bg1"/>
                        </a:solidFill>
                        <a:latin typeface="Cambria Math" panose="02040503050406030204" pitchFamily="18" charset="0"/>
                      </a:rPr>
                      <m:t>𝑸</m:t>
                    </m:r>
                  </m:oMath>
                </a14:m>
                <a:r>
                  <a:rPr lang="zh-CN" altLang="en-US" sz="1600" b="1" dirty="0">
                    <a:solidFill>
                      <a:schemeClr val="bg1"/>
                    </a:solidFill>
                    <a:latin typeface="Calibri" panose="020F0502020204030204" pitchFamily="34" charset="0"/>
                  </a:rPr>
                  <a:t>，最小化交叉熵等价于最小化</a:t>
                </a:r>
                <a:r>
                  <a:rPr lang="en-US" altLang="zh-CN" sz="1600" b="1" dirty="0">
                    <a:solidFill>
                      <a:schemeClr val="bg1"/>
                    </a:solidFill>
                    <a:latin typeface="Calibri" panose="020F0502020204030204" pitchFamily="34" charset="0"/>
                  </a:rPr>
                  <a:t>KL</a:t>
                </a:r>
                <a:r>
                  <a:rPr lang="zh-CN" altLang="en-US" sz="1600" b="1" dirty="0">
                    <a:solidFill>
                      <a:schemeClr val="bg1"/>
                    </a:solidFill>
                    <a:latin typeface="Calibri" panose="020F0502020204030204" pitchFamily="34" charset="0"/>
                  </a:rPr>
                  <a:t>散度。</a:t>
                </a:r>
                <a:endParaRPr lang="en-US" altLang="zh-CN"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id="{5C40D9B9-81D3-4A7B-8D40-2E8238475FAC}"/>
                  </a:ext>
                </a:extLst>
              </p:cNvPr>
              <p:cNvSpPr txBox="1">
                <a:spLocks noRot="1" noChangeAspect="1" noMove="1" noResize="1" noEditPoints="1" noAdjustHandles="1" noChangeArrowheads="1" noChangeShapeType="1" noTextEdit="1"/>
              </p:cNvSpPr>
              <p:nvPr/>
            </p:nvSpPr>
            <p:spPr>
              <a:xfrm>
                <a:off x="814423" y="1422287"/>
                <a:ext cx="10563154" cy="3599127"/>
              </a:xfrm>
              <a:prstGeom prst="rect">
                <a:avLst/>
              </a:prstGeom>
              <a:blipFill>
                <a:blip r:embed="rId3"/>
                <a:stretch>
                  <a:fillRect l="-808" t="-1184" b="-2876"/>
                </a:stretch>
              </a:blipFill>
            </p:spPr>
            <p:txBody>
              <a:bodyPr/>
              <a:lstStyle/>
              <a:p>
                <a:r>
                  <a:rPr lang="en-US">
                    <a:noFill/>
                  </a:rPr>
                  <a:t> </a:t>
                </a:r>
              </a:p>
            </p:txBody>
          </p:sp>
        </mc:Fallback>
      </mc:AlternateContent>
      <p:pic>
        <p:nvPicPr>
          <p:cNvPr id="2" name="图片 1"/>
          <p:cNvPicPr>
            <a:picLocks noChangeAspect="1"/>
          </p:cNvPicPr>
          <p:nvPr/>
        </p:nvPicPr>
        <p:blipFill>
          <a:blip r:embed="rId4"/>
          <a:stretch>
            <a:fillRect/>
          </a:stretch>
        </p:blipFill>
        <p:spPr>
          <a:xfrm>
            <a:off x="7355304" y="3365608"/>
            <a:ext cx="4554395" cy="3311611"/>
          </a:xfrm>
          <a:prstGeom prst="rect">
            <a:avLst/>
          </a:prstGeom>
        </p:spPr>
      </p:pic>
    </p:spTree>
    <p:extLst>
      <p:ext uri="{BB962C8B-B14F-4D97-AF65-F5344CB8AC3E}">
        <p14:creationId xmlns:p14="http://schemas.microsoft.com/office/powerpoint/2010/main" val="3402398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0771" y="2625882"/>
            <a:ext cx="4806261" cy="759293"/>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4513944" y="3516582"/>
            <a:ext cx="5375726" cy="58695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zh-CN" altLang="en-US" sz="3200" dirty="0">
                <a:effectLst/>
                <a:latin typeface="Calibri" panose="020F0502020204030204" pitchFamily="34" charset="0"/>
              </a:rPr>
              <a:t>线性代数</a:t>
            </a:r>
            <a:endParaRPr lang="en-US" altLang="ko-KR" sz="3200" dirty="0">
              <a:effectLst/>
              <a:latin typeface="Calibri" panose="020F0502020204030204" pitchFamily="34" charset="0"/>
            </a:endParaRPr>
          </a:p>
        </p:txBody>
      </p:sp>
      <p:cxnSp>
        <p:nvCxnSpPr>
          <p:cNvPr id="5" name="Straight Connector 4"/>
          <p:cNvCxnSpPr/>
          <p:nvPr/>
        </p:nvCxnSpPr>
        <p:spPr>
          <a:xfrm>
            <a:off x="4590144" y="4132462"/>
            <a:ext cx="522332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3"/>
          <p:cNvSpPr txBox="1">
            <a:spLocks noChangeArrowheads="1"/>
          </p:cNvSpPr>
          <p:nvPr/>
        </p:nvSpPr>
        <p:spPr bwMode="auto">
          <a:xfrm>
            <a:off x="4513944" y="2619717"/>
            <a:ext cx="774482" cy="77162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a:effectLst/>
                <a:latin typeface="Calibri" panose="020F0502020204030204" pitchFamily="34" charset="0"/>
              </a:rPr>
              <a:t>01</a:t>
            </a:r>
          </a:p>
        </p:txBody>
      </p:sp>
      <p:sp>
        <p:nvSpPr>
          <p:cNvPr id="8" name="Rectangle 3"/>
          <p:cNvSpPr txBox="1">
            <a:spLocks noChangeArrowheads="1"/>
          </p:cNvSpPr>
          <p:nvPr/>
        </p:nvSpPr>
        <p:spPr bwMode="auto">
          <a:xfrm>
            <a:off x="4536732" y="4300516"/>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01-1. </a:t>
            </a:r>
            <a:r>
              <a:rPr lang="zh-CN" altLang="en-US" sz="1400" b="0" dirty="0">
                <a:solidFill>
                  <a:schemeClr val="bg1">
                    <a:lumMod val="95000"/>
                  </a:schemeClr>
                </a:solidFill>
                <a:effectLst/>
                <a:latin typeface="Calibri" panose="020F0502020204030204" pitchFamily="34" charset="0"/>
              </a:rPr>
              <a:t>矩阵和向量相乘</a:t>
            </a:r>
            <a:endParaRPr lang="en-US" altLang="ko-KR" sz="1400" b="0" dirty="0">
              <a:solidFill>
                <a:schemeClr val="bg1">
                  <a:lumMod val="95000"/>
                </a:schemeClr>
              </a:solidFill>
              <a:effectLst/>
              <a:latin typeface="Calibri" panose="020F0502020204030204" pitchFamily="34" charset="0"/>
            </a:endParaRPr>
          </a:p>
        </p:txBody>
      </p:sp>
      <p:sp>
        <p:nvSpPr>
          <p:cNvPr id="10" name="Rectangle 3"/>
          <p:cNvSpPr txBox="1">
            <a:spLocks noChangeArrowheads="1"/>
          </p:cNvSpPr>
          <p:nvPr/>
        </p:nvSpPr>
        <p:spPr bwMode="auto">
          <a:xfrm>
            <a:off x="4536732" y="4619604"/>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01-2. </a:t>
            </a:r>
            <a:r>
              <a:rPr lang="zh-CN" altLang="en-US" sz="1400" b="0" dirty="0">
                <a:solidFill>
                  <a:schemeClr val="bg1">
                    <a:lumMod val="95000"/>
                  </a:schemeClr>
                </a:solidFill>
                <a:effectLst/>
                <a:latin typeface="Calibri" panose="020F0502020204030204" pitchFamily="34" charset="0"/>
              </a:rPr>
              <a:t>单位矩阵和逆矩阵</a:t>
            </a:r>
            <a:endParaRPr lang="en-US" altLang="ko-KR" sz="1400" b="0" dirty="0">
              <a:solidFill>
                <a:schemeClr val="bg1">
                  <a:lumMod val="95000"/>
                </a:schemeClr>
              </a:solidFill>
              <a:effectLst/>
              <a:latin typeface="Calibri" panose="020F0502020204030204" pitchFamily="34" charset="0"/>
            </a:endParaRPr>
          </a:p>
        </p:txBody>
      </p:sp>
      <p:sp>
        <p:nvSpPr>
          <p:cNvPr id="11" name="Rectangle 3"/>
          <p:cNvSpPr txBox="1">
            <a:spLocks noChangeArrowheads="1"/>
          </p:cNvSpPr>
          <p:nvPr/>
        </p:nvSpPr>
        <p:spPr bwMode="auto">
          <a:xfrm>
            <a:off x="4536732" y="4929166"/>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01-3. </a:t>
            </a:r>
            <a:r>
              <a:rPr lang="zh-CN" altLang="en-US" sz="1400" b="0" dirty="0">
                <a:solidFill>
                  <a:schemeClr val="bg1">
                    <a:lumMod val="95000"/>
                  </a:schemeClr>
                </a:solidFill>
                <a:effectLst/>
                <a:latin typeface="Calibri" panose="020F0502020204030204" pitchFamily="34" charset="0"/>
              </a:rPr>
              <a:t>线性相关和生成子空间</a:t>
            </a:r>
            <a:endParaRPr lang="en-US" altLang="ko-KR" sz="1400" b="0" dirty="0">
              <a:solidFill>
                <a:schemeClr val="bg1">
                  <a:lumMod val="95000"/>
                </a:schemeClr>
              </a:solidFill>
              <a:effectLst/>
              <a:latin typeface="Calibri" panose="020F0502020204030204" pitchFamily="34" charset="0"/>
            </a:endParaRPr>
          </a:p>
        </p:txBody>
      </p:sp>
      <p:sp>
        <p:nvSpPr>
          <p:cNvPr id="12" name="Rectangle 3">
            <a:extLst>
              <a:ext uri="{FF2B5EF4-FFF2-40B4-BE49-F238E27FC236}">
                <a16:creationId xmlns:a16="http://schemas.microsoft.com/office/drawing/2014/main" xmlns="" id="{52FE5106-BEF7-4653-9461-CD3C64984BCF}"/>
              </a:ext>
            </a:extLst>
          </p:cNvPr>
          <p:cNvSpPr txBox="1">
            <a:spLocks noChangeArrowheads="1"/>
          </p:cNvSpPr>
          <p:nvPr/>
        </p:nvSpPr>
        <p:spPr bwMode="auto">
          <a:xfrm>
            <a:off x="4536732" y="5238728"/>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a:t>
            </a:r>
            <a:r>
              <a:rPr lang="en-US" altLang="zh-CN" sz="1400" b="0" dirty="0">
                <a:solidFill>
                  <a:schemeClr val="bg1">
                    <a:lumMod val="95000"/>
                  </a:schemeClr>
                </a:solidFill>
                <a:effectLst/>
                <a:latin typeface="Calibri" panose="020F0502020204030204" pitchFamily="34" charset="0"/>
              </a:rPr>
              <a:t>4</a:t>
            </a:r>
            <a:r>
              <a:rPr lang="en-US" altLang="ko-KR" sz="1400" b="0" dirty="0">
                <a:solidFill>
                  <a:schemeClr val="bg1">
                    <a:lumMod val="95000"/>
                  </a:schemeClr>
                </a:solidFill>
                <a:effectLst/>
                <a:latin typeface="Calibri" panose="020F0502020204030204" pitchFamily="34" charset="0"/>
              </a:rPr>
              <a:t>. </a:t>
            </a:r>
            <a:r>
              <a:rPr lang="zh-CN" altLang="en-US" sz="1400" b="0" dirty="0">
                <a:solidFill>
                  <a:schemeClr val="bg1">
                    <a:lumMod val="95000"/>
                  </a:schemeClr>
                </a:solidFill>
                <a:effectLst/>
                <a:latin typeface="Calibri" panose="020F0502020204030204" pitchFamily="34" charset="0"/>
              </a:rPr>
              <a:t>范数</a:t>
            </a:r>
            <a:endParaRPr lang="en-US" altLang="ko-KR" sz="1400" b="0" dirty="0">
              <a:solidFill>
                <a:schemeClr val="bg1">
                  <a:lumMod val="95000"/>
                </a:schemeClr>
              </a:solidFill>
              <a:effectLst/>
              <a:latin typeface="Calibri" panose="020F0502020204030204" pitchFamily="34" charset="0"/>
            </a:endParaRPr>
          </a:p>
        </p:txBody>
      </p:sp>
      <p:sp>
        <p:nvSpPr>
          <p:cNvPr id="13" name="Rectangle 3">
            <a:extLst>
              <a:ext uri="{FF2B5EF4-FFF2-40B4-BE49-F238E27FC236}">
                <a16:creationId xmlns:a16="http://schemas.microsoft.com/office/drawing/2014/main" xmlns="" id="{83D8157B-B8CD-472E-9F57-C0DB3116C3E7}"/>
              </a:ext>
            </a:extLst>
          </p:cNvPr>
          <p:cNvSpPr txBox="1">
            <a:spLocks noChangeArrowheads="1"/>
          </p:cNvSpPr>
          <p:nvPr/>
        </p:nvSpPr>
        <p:spPr bwMode="auto">
          <a:xfrm>
            <a:off x="4536732" y="5547894"/>
            <a:ext cx="3927476" cy="3099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ko-KR" sz="1400" b="0" dirty="0">
                <a:solidFill>
                  <a:schemeClr val="bg1">
                    <a:lumMod val="95000"/>
                  </a:schemeClr>
                </a:solidFill>
                <a:effectLst/>
                <a:latin typeface="Calibri" panose="020F0502020204030204" pitchFamily="34" charset="0"/>
              </a:rPr>
              <a:t>01-</a:t>
            </a:r>
            <a:r>
              <a:rPr lang="en-US" altLang="zh-CN" sz="1400" b="0" dirty="0">
                <a:solidFill>
                  <a:schemeClr val="bg1">
                    <a:lumMod val="95000"/>
                  </a:schemeClr>
                </a:solidFill>
                <a:effectLst/>
                <a:latin typeface="Calibri" panose="020F0502020204030204" pitchFamily="34" charset="0"/>
              </a:rPr>
              <a:t>5</a:t>
            </a:r>
            <a:r>
              <a:rPr lang="en-US" altLang="ko-KR" sz="1400" b="0" dirty="0">
                <a:solidFill>
                  <a:schemeClr val="bg1">
                    <a:lumMod val="95000"/>
                  </a:schemeClr>
                </a:solidFill>
                <a:effectLst/>
                <a:latin typeface="Calibri" panose="020F0502020204030204" pitchFamily="34" charset="0"/>
              </a:rPr>
              <a:t>. </a:t>
            </a:r>
            <a:r>
              <a:rPr lang="zh-CN" altLang="en-US" sz="1400" b="0" dirty="0">
                <a:solidFill>
                  <a:schemeClr val="bg1">
                    <a:lumMod val="95000"/>
                  </a:schemeClr>
                </a:solidFill>
                <a:effectLst/>
                <a:latin typeface="Calibri" panose="020F0502020204030204" pitchFamily="34" charset="0"/>
              </a:rPr>
              <a:t>特征分解</a:t>
            </a:r>
            <a:endParaRPr lang="en-US" altLang="ko-KR" sz="1400" b="0" dirty="0">
              <a:solidFill>
                <a:schemeClr val="bg1">
                  <a:lumMod val="95000"/>
                </a:schemeClr>
              </a:solidFill>
              <a:effectLst/>
              <a:latin typeface="Calibri" panose="020F0502020204030204" pitchFamily="34" charset="0"/>
            </a:endParaRPr>
          </a:p>
        </p:txBody>
      </p:sp>
    </p:spTree>
    <p:extLst>
      <p:ext uri="{BB962C8B-B14F-4D97-AF65-F5344CB8AC3E}">
        <p14:creationId xmlns:p14="http://schemas.microsoft.com/office/powerpoint/2010/main" val="30284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常用函数和贝叶斯规则</a:t>
            </a:r>
            <a:endParaRPr lang="en-US" altLang="ko-KR" sz="2800" b="1" dirty="0">
              <a:solidFill>
                <a:srgbClr val="C35954"/>
              </a:solidFill>
              <a:latin typeface="Calibri" panose="020F0502020204030204" pitchFamily="34" charset="0"/>
            </a:endParaRPr>
          </a:p>
        </p:txBody>
      </p:sp>
      <mc:AlternateContent xmlns:mc="http://schemas.openxmlformats.org/markup-compatibility/2006">
        <mc:Choice xmlns:a14="http://schemas.microsoft.com/office/drawing/2010/main" Requires="a14">
          <p:sp>
            <p:nvSpPr>
              <p:cNvPr id="15" name="TextBox 93">
                <a:extLst>
                  <a:ext uri="{FF2B5EF4-FFF2-40B4-BE49-F238E27FC236}">
                    <a16:creationId xmlns:a16="http://schemas.microsoft.com/office/drawing/2014/main" xmlns="" id="{5C40D9B9-81D3-4A7B-8D40-2E8238475FAC}"/>
                  </a:ext>
                </a:extLst>
              </p:cNvPr>
              <p:cNvSpPr txBox="1"/>
              <p:nvPr/>
            </p:nvSpPr>
            <p:spPr>
              <a:xfrm>
                <a:off x="814423" y="1422287"/>
                <a:ext cx="10563154" cy="4958089"/>
              </a:xfrm>
              <a:prstGeom prst="rect">
                <a:avLst/>
              </a:prstGeom>
            </p:spPr>
            <p:txBody>
              <a:bodyPr wrap="square" rtlCol="0">
                <a:spAutoFit/>
              </a:bodyPr>
              <a:lstStyle/>
              <a:p>
                <a:pPr marL="285750"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某些函数在处理</a:t>
                </a:r>
                <a:r>
                  <a:rPr lang="zh-CN" altLang="en-US" sz="1600" b="1" dirty="0" smtClean="0">
                    <a:solidFill>
                      <a:schemeClr val="bg1"/>
                    </a:solidFill>
                    <a:latin typeface="Calibri" panose="020F0502020204030204" pitchFamily="34" charset="0"/>
                  </a:rPr>
                  <a:t>概率</a:t>
                </a:r>
                <a:r>
                  <a:rPr lang="zh-CN" altLang="en-US" sz="1600" b="1" dirty="0">
                    <a:solidFill>
                      <a:schemeClr val="bg1"/>
                    </a:solidFill>
                    <a:latin typeface="Calibri" panose="020F0502020204030204" pitchFamily="34" charset="0"/>
                  </a:rPr>
                  <a:t>分布时经常被用到，尤其是在深度学习模型中。</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en-US" altLang="zh-CN" sz="1600" b="1" dirty="0" smtClean="0">
                    <a:solidFill>
                      <a:schemeClr val="bg1"/>
                    </a:solidFill>
                    <a:latin typeface="Calibri" panose="020F0502020204030204" pitchFamily="34" charset="0"/>
                  </a:rPr>
                  <a:t>Sigmoid</a:t>
                </a:r>
                <a:r>
                  <a:rPr lang="zh-CN" altLang="en-US" sz="1600" b="1" dirty="0" smtClean="0">
                    <a:solidFill>
                      <a:schemeClr val="bg1"/>
                    </a:solidFill>
                    <a:latin typeface="Calibri" panose="020F0502020204030204" pitchFamily="34" charset="0"/>
                  </a:rPr>
                  <a:t>函数</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zh-CN" altLang="en-US" sz="1600" b="1" i="1" smtClean="0">
                          <a:solidFill>
                            <a:schemeClr val="bg1"/>
                          </a:solidFill>
                          <a:latin typeface="Cambria Math" panose="02040503050406030204" pitchFamily="18" charset="0"/>
                        </a:rPr>
                        <m:t>𝝈</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r>
                        <a:rPr lang="en-US" altLang="zh-CN" sz="1600" b="1" i="1" smtClean="0">
                          <a:solidFill>
                            <a:schemeClr val="bg1"/>
                          </a:solidFill>
                          <a:latin typeface="Cambria Math" panose="02040503050406030204" pitchFamily="18" charset="0"/>
                        </a:rPr>
                        <m:t>=</m:t>
                      </m:r>
                      <m:f>
                        <m:fPr>
                          <m:ctrlPr>
                            <a:rPr lang="en-US" altLang="zh-CN" sz="1600" b="1" i="1" smtClean="0">
                              <a:solidFill>
                                <a:schemeClr val="bg1"/>
                              </a:solidFill>
                              <a:latin typeface="Cambria Math" charset="0"/>
                            </a:rPr>
                          </m:ctrlPr>
                        </m:fPr>
                        <m:num>
                          <m:r>
                            <a:rPr lang="en-US" altLang="zh-CN" sz="1600" b="1" i="1" smtClean="0">
                              <a:solidFill>
                                <a:schemeClr val="bg1"/>
                              </a:solidFill>
                              <a:latin typeface="Cambria Math" panose="02040503050406030204" pitchFamily="18" charset="0"/>
                            </a:rPr>
                            <m:t>𝟏</m:t>
                          </m:r>
                        </m:num>
                        <m:den>
                          <m:r>
                            <a:rPr lang="en-US" altLang="zh-CN" sz="1600" b="1" i="1" smtClean="0">
                              <a:solidFill>
                                <a:schemeClr val="bg1"/>
                              </a:solidFill>
                              <a:latin typeface="Cambria Math" panose="02040503050406030204" pitchFamily="18" charset="0"/>
                            </a:rPr>
                            <m:t>𝟏</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𝒆𝒙𝒑</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den>
                      </m:f>
                    </m:oMath>
                  </m:oMathPara>
                </a14:m>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en-US" altLang="zh-CN" sz="1600" b="1" dirty="0" err="1">
                    <a:solidFill>
                      <a:schemeClr val="bg1"/>
                    </a:solidFill>
                    <a:latin typeface="Calibri" panose="020F0502020204030204" pitchFamily="34" charset="0"/>
                  </a:rPr>
                  <a:t>Softplus</a:t>
                </a:r>
                <a:r>
                  <a:rPr lang="zh-CN" altLang="en-US" sz="1600" b="1" dirty="0">
                    <a:solidFill>
                      <a:schemeClr val="bg1"/>
                    </a:solidFill>
                    <a:latin typeface="Calibri" panose="020F0502020204030204" pitchFamily="34" charset="0"/>
                  </a:rPr>
                  <a:t>函数：</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zh-CN" altLang="en-US" sz="1600" b="1" i="1" smtClean="0">
                          <a:solidFill>
                            <a:schemeClr val="bg1"/>
                          </a:solidFill>
                          <a:latin typeface="Cambria Math" panose="02040503050406030204" pitchFamily="18" charset="0"/>
                        </a:rPr>
                        <m:t>𝜻</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𝒍𝒐𝒈</m:t>
                      </m:r>
                      <m:r>
                        <a:rPr lang="en-US" altLang="zh-CN" sz="1600" b="1" i="1" smtClean="0">
                          <a:solidFill>
                            <a:schemeClr val="bg1"/>
                          </a:solidFill>
                          <a:latin typeface="Cambria Math" panose="02040503050406030204" pitchFamily="18" charset="0"/>
                        </a:rPr>
                        <m:t>(1</m:t>
                      </m:r>
                      <m:r>
                        <a:rPr lang="en-US" altLang="zh-CN" sz="1600" b="1" i="0" smtClean="0">
                          <a:solidFill>
                            <a:schemeClr val="bg1"/>
                          </a:solidFill>
                          <a:latin typeface="Cambria Math" panose="02040503050406030204" pitchFamily="18" charset="0"/>
                        </a:rPr>
                        <m:t>+</m:t>
                      </m:r>
                      <m:r>
                        <a:rPr lang="en-US" altLang="zh-CN" sz="1600" b="1" i="0" smtClean="0">
                          <a:solidFill>
                            <a:schemeClr val="bg1"/>
                          </a:solidFill>
                          <a:latin typeface="Cambria Math" panose="02040503050406030204" pitchFamily="18" charset="0"/>
                        </a:rPr>
                        <m:t>𝐞𝐱𝐩</m:t>
                      </m:r>
                      <m:d>
                        <m:dPr>
                          <m:ctrlPr>
                            <a:rPr lang="en-US" altLang="zh-CN" sz="1600" b="1" i="1" smtClean="0">
                              <a:solidFill>
                                <a:schemeClr val="bg1"/>
                              </a:solidFill>
                              <a:latin typeface="Cambria Math" charset="0"/>
                            </a:rPr>
                          </m:ctrlPr>
                        </m:dPr>
                        <m:e>
                          <m:r>
                            <a:rPr lang="en-US" altLang="zh-CN" sz="1600" b="1" i="0" smtClean="0">
                              <a:solidFill>
                                <a:schemeClr val="bg1"/>
                              </a:solidFill>
                              <a:latin typeface="Cambria Math" panose="02040503050406030204" pitchFamily="18" charset="0"/>
                            </a:rPr>
                            <m:t>𝐱</m:t>
                          </m:r>
                        </m:e>
                      </m:d>
                      <m:r>
                        <a:rPr lang="en-US" altLang="zh-CN" sz="1600" b="1" i="0" smtClean="0">
                          <a:solidFill>
                            <a:schemeClr val="bg1"/>
                          </a:solidFill>
                          <a:latin typeface="Cambria Math" panose="02040503050406030204" pitchFamily="18" charset="0"/>
                        </a:rPr>
                        <m:t>)</m:t>
                      </m:r>
                    </m:oMath>
                  </m:oMathPara>
                </a14:m>
                <a:endParaRPr lang="en-US" altLang="zh-CN" sz="1600" b="1" dirty="0" smtClean="0">
                  <a:solidFill>
                    <a:schemeClr val="bg1"/>
                  </a:solidFill>
                  <a:latin typeface="Calibri" panose="020F0502020204030204" pitchFamily="34" charset="0"/>
                </a:endParaRPr>
              </a:p>
              <a:p>
                <a:pPr lvl="1">
                  <a:lnSpc>
                    <a:spcPct val="150000"/>
                  </a:lnSpc>
                  <a:buClr>
                    <a:srgbClr val="F9BD45"/>
                  </a:buClr>
                  <a:buSzPct val="150000"/>
                </a:pP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endParaRPr lang="en-US" altLang="zh-CN" sz="1600" b="1" dirty="0" smtClean="0">
                  <a:solidFill>
                    <a:schemeClr val="bg1"/>
                  </a:solidFill>
                  <a:latin typeface="Calibri" panose="020F0502020204030204" pitchFamily="34" charset="0"/>
                </a:endParaRPr>
              </a:p>
              <a:p>
                <a:pPr lvl="1">
                  <a:lnSpc>
                    <a:spcPct val="150000"/>
                  </a:lnSpc>
                  <a:buClr>
                    <a:srgbClr val="F9BD45"/>
                  </a:buClr>
                  <a:buSzPct val="150000"/>
                </a:pPr>
                <a:endParaRPr lang="en-US" altLang="zh-CN" sz="1600" b="1" dirty="0">
                  <a:solidFill>
                    <a:schemeClr val="bg1"/>
                  </a:solidFill>
                  <a:latin typeface="Calibri" panose="020F0502020204030204" pitchFamily="34" charset="0"/>
                </a:endParaRPr>
              </a:p>
              <a:p>
                <a:pPr marL="285750" indent="-285750">
                  <a:lnSpc>
                    <a:spcPct val="150000"/>
                  </a:lnSpc>
                  <a:buClr>
                    <a:srgbClr val="F9BD45"/>
                  </a:buClr>
                  <a:buSzPct val="150000"/>
                  <a:buFont typeface="Arial" panose="020B0604020202020204" pitchFamily="34" charset="0"/>
                  <a:buChar char="•"/>
                </a:pPr>
                <a:r>
                  <a:rPr lang="zh-CN" altLang="en-US" sz="1600" b="1" dirty="0" smtClean="0">
                    <a:solidFill>
                      <a:schemeClr val="bg1"/>
                    </a:solidFill>
                    <a:latin typeface="Calibri" panose="020F0502020204030204" pitchFamily="34" charset="0"/>
                  </a:rPr>
                  <a:t>贝叶斯规则：我们经常需要在已知 </a:t>
                </a:r>
                <a14:m>
                  <m:oMath xmlns:m="http://schemas.openxmlformats.org/officeDocument/2006/math">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𝒀</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时计算 </a:t>
                </a:r>
                <a14:m>
                  <m:oMath xmlns:m="http://schemas.openxmlformats.org/officeDocument/2006/math">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𝒀</m:t>
                    </m:r>
                    <m:r>
                      <a:rPr lang="en-US" altLang="zh-CN" sz="1600" b="1" i="1" smtClean="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如果还知道 </a:t>
                </a:r>
                <a14:m>
                  <m:oMath xmlns:m="http://schemas.openxmlformats.org/officeDocument/2006/math">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，我们可以用</a:t>
                </a:r>
                <a:r>
                  <a:rPr lang="zh-CN" altLang="en-US" sz="1600" b="1" dirty="0">
                    <a:solidFill>
                      <a:srgbClr val="92D050"/>
                    </a:solidFill>
                    <a:latin typeface="Calibri" panose="020F0502020204030204" pitchFamily="34" charset="0"/>
                  </a:rPr>
                  <a:t>贝叶斯规则</a:t>
                </a:r>
                <a:r>
                  <a:rPr lang="zh-CN" altLang="en-US" sz="1600" b="1" dirty="0">
                    <a:solidFill>
                      <a:schemeClr val="bg1"/>
                    </a:solidFill>
                    <a:latin typeface="Calibri" panose="020F0502020204030204" pitchFamily="34" charset="0"/>
                  </a:rPr>
                  <a:t>计算得到：</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𝑷</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𝑿</m:t>
                          </m:r>
                        </m:e>
                        <m:e>
                          <m:r>
                            <a:rPr lang="en-US" altLang="zh-CN" sz="1600" b="1" i="1" smtClean="0">
                              <a:solidFill>
                                <a:schemeClr val="bg1"/>
                              </a:solidFill>
                              <a:latin typeface="Cambria Math" panose="02040503050406030204" pitchFamily="18" charset="0"/>
                            </a:rPr>
                            <m:t>𝒀</m:t>
                          </m:r>
                        </m:e>
                      </m:d>
                      <m:r>
                        <a:rPr lang="en-US" altLang="zh-CN" sz="1600" b="1" i="1" smtClean="0">
                          <a:solidFill>
                            <a:schemeClr val="bg1"/>
                          </a:solidFill>
                          <a:latin typeface="Cambria Math" panose="02040503050406030204" pitchFamily="18" charset="0"/>
                        </a:rPr>
                        <m:t>=</m:t>
                      </m:r>
                      <m:f>
                        <m:fPr>
                          <m:ctrlPr>
                            <a:rPr lang="en-US" altLang="zh-CN" sz="1600" b="1" i="1" smtClean="0">
                              <a:solidFill>
                                <a:schemeClr val="bg1"/>
                              </a:solidFill>
                              <a:latin typeface="Cambria Math" charset="0"/>
                            </a:rPr>
                          </m:ctrlPr>
                        </m:fPr>
                        <m:num>
                          <m:r>
                            <a:rPr lang="en-US" altLang="zh-CN" sz="1600" b="1" i="1" smtClean="0">
                              <a:solidFill>
                                <a:schemeClr val="bg1"/>
                              </a:solidFill>
                              <a:latin typeface="Cambria Math" panose="02040503050406030204" pitchFamily="18" charset="0"/>
                            </a:rPr>
                            <m:t>𝑷</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𝑿</m:t>
                              </m:r>
                            </m:e>
                          </m:d>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𝒀</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𝑿</m:t>
                          </m:r>
                          <m:r>
                            <a:rPr lang="en-US" altLang="zh-CN" sz="1600" b="1" i="1" smtClean="0">
                              <a:solidFill>
                                <a:schemeClr val="bg1"/>
                              </a:solidFill>
                              <a:latin typeface="Cambria Math" panose="02040503050406030204" pitchFamily="18" charset="0"/>
                            </a:rPr>
                            <m:t>)</m:t>
                          </m:r>
                        </m:num>
                        <m:den>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𝒀</m:t>
                          </m:r>
                          <m:r>
                            <a:rPr lang="en-US" altLang="zh-CN" sz="1600" b="1" i="1" smtClean="0">
                              <a:solidFill>
                                <a:schemeClr val="bg1"/>
                              </a:solidFill>
                              <a:latin typeface="Cambria Math" panose="02040503050406030204" pitchFamily="18" charset="0"/>
                            </a:rPr>
                            <m:t>)</m:t>
                          </m:r>
                        </m:den>
                      </m:f>
                    </m:oMath>
                  </m:oMathPara>
                </a14:m>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r>
                  <a:rPr lang="zh-CN" altLang="en-US" sz="1600" b="1" dirty="0">
                    <a:solidFill>
                      <a:schemeClr val="bg1"/>
                    </a:solidFill>
                    <a:latin typeface="Calibri" panose="020F0502020204030204" pitchFamily="34" charset="0"/>
                  </a:rPr>
                  <a:t>注意到 </a:t>
                </a:r>
                <a14:m>
                  <m:oMath xmlns:m="http://schemas.openxmlformats.org/officeDocument/2006/math">
                    <m:r>
                      <a:rPr lang="en-US" altLang="zh-CN" sz="1600" b="1" i="1">
                        <a:solidFill>
                          <a:schemeClr val="bg1"/>
                        </a:solidFill>
                        <a:latin typeface="Cambria Math" panose="02040503050406030204" pitchFamily="18" charset="0"/>
                      </a:rPr>
                      <m:t>𝑷</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𝒀</m:t>
                    </m:r>
                    <m:r>
                      <a:rPr lang="en-US" altLang="zh-CN" sz="1600" b="1" i="1" smtClean="0">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通常使用 </a:t>
                </a:r>
                <a14:m>
                  <m:oMath xmlns:m="http://schemas.openxmlformats.org/officeDocument/2006/math">
                    <m:r>
                      <a:rPr lang="en-US" altLang="zh-CN" sz="1600" b="1" i="1">
                        <a:solidFill>
                          <a:schemeClr val="bg1"/>
                        </a:solidFill>
                        <a:latin typeface="Cambria Math" panose="02040503050406030204" pitchFamily="18" charset="0"/>
                      </a:rPr>
                      <m:t>𝑷</m:t>
                    </m:r>
                    <m:d>
                      <m:dPr>
                        <m:ctrlPr>
                          <a:rPr lang="en-US" altLang="zh-CN" sz="1600" b="1" i="1">
                            <a:solidFill>
                              <a:schemeClr val="bg1"/>
                            </a:solidFill>
                            <a:latin typeface="Cambria Math" charset="0"/>
                          </a:rPr>
                        </m:ctrlPr>
                      </m:dPr>
                      <m:e>
                        <m:r>
                          <a:rPr lang="en-US" altLang="zh-CN" sz="1600" b="1" i="1">
                            <a:solidFill>
                              <a:schemeClr val="bg1"/>
                            </a:solidFill>
                            <a:latin typeface="Cambria Math" panose="02040503050406030204" pitchFamily="18" charset="0"/>
                          </a:rPr>
                          <m:t>𝒀</m:t>
                        </m:r>
                      </m:e>
                    </m:d>
                    <m:r>
                      <a:rPr lang="en-US" altLang="zh-CN" sz="1600" b="1" i="1" smtClean="0">
                        <a:solidFill>
                          <a:schemeClr val="bg1"/>
                        </a:solidFill>
                        <a:latin typeface="Cambria Math" panose="02040503050406030204" pitchFamily="18" charset="0"/>
                      </a:rPr>
                      <m:t>=</m:t>
                    </m:r>
                    <m:nary>
                      <m:naryPr>
                        <m:chr m:val="∑"/>
                        <m:supHide m:val="on"/>
                        <m:ctrlPr>
                          <a:rPr lang="en-US" altLang="zh-CN" sz="1600" b="1" i="1" smtClean="0">
                            <a:solidFill>
                              <a:schemeClr val="bg1"/>
                            </a:solidFill>
                            <a:latin typeface="Cambria Math" charset="0"/>
                          </a:rPr>
                        </m:ctrlPr>
                      </m:naryPr>
                      <m:sub>
                        <m:r>
                          <m:rPr>
                            <m:brk m:alnAt="7"/>
                          </m:rPr>
                          <a:rPr lang="en-US" altLang="zh-CN" sz="1600" b="1" i="1" smtClean="0">
                            <a:solidFill>
                              <a:schemeClr val="bg1"/>
                            </a:solidFill>
                            <a:latin typeface="Cambria Math" panose="02040503050406030204" pitchFamily="18" charset="0"/>
                          </a:rPr>
                          <m:t>𝒙</m:t>
                        </m:r>
                      </m:sub>
                      <m:sup/>
                      <m:e>
                        <m:r>
                          <a:rPr lang="en-US" altLang="zh-CN" sz="1600" b="1" i="1" smtClean="0">
                            <a:solidFill>
                              <a:schemeClr val="bg1"/>
                            </a:solidFill>
                            <a:latin typeface="Cambria Math" panose="02040503050406030204" pitchFamily="18" charset="0"/>
                          </a:rPr>
                          <m:t>𝑷</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𝒚</m:t>
                            </m:r>
                          </m:e>
                          <m:e>
                            <m:r>
                              <a:rPr lang="en-US" altLang="zh-CN" sz="1600" b="1" i="1" smtClean="0">
                                <a:solidFill>
                                  <a:schemeClr val="bg1"/>
                                </a:solidFill>
                                <a:latin typeface="Cambria Math" panose="02040503050406030204" pitchFamily="18" charset="0"/>
                              </a:rPr>
                              <m:t>𝒙</m:t>
                            </m:r>
                          </m:e>
                        </m:d>
                        <m:r>
                          <a:rPr lang="en-US" altLang="zh-CN" sz="1600" b="1" i="1" smtClean="0">
                            <a:solidFill>
                              <a:schemeClr val="bg1"/>
                            </a:solidFill>
                            <a:latin typeface="Cambria Math" panose="02040503050406030204" pitchFamily="18" charset="0"/>
                          </a:rPr>
                          <m:t>𝑷</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e>
                    </m:nary>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来计算，所以事先并不需要知道 </a:t>
                </a:r>
                <a14:m>
                  <m:oMath xmlns:m="http://schemas.openxmlformats.org/officeDocument/2006/math">
                    <m:r>
                      <a:rPr lang="en-US" altLang="zh-CN" sz="1600" b="1" i="1">
                        <a:solidFill>
                          <a:schemeClr val="bg1"/>
                        </a:solidFill>
                        <a:latin typeface="Cambria Math" panose="02040503050406030204" pitchFamily="18" charset="0"/>
                      </a:rPr>
                      <m:t>𝑷</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𝒀</m:t>
                    </m:r>
                    <m:r>
                      <a:rPr lang="en-US" altLang="zh-CN" sz="1600" b="1" i="1" smtClean="0">
                        <a:solidFill>
                          <a:schemeClr val="bg1"/>
                        </a:solidFill>
                        <a:latin typeface="Cambria Math" panose="02040503050406030204" pitchFamily="18" charset="0"/>
                      </a:rPr>
                      <m:t>)</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的信息。</a:t>
                </a:r>
                <a:endParaRPr lang="en-US" altLang="zh-CN" sz="1600" b="1" dirty="0">
                  <a:solidFill>
                    <a:schemeClr val="bg1"/>
                  </a:solidFill>
                  <a:latin typeface="Calibri" panose="020F0502020204030204" pitchFamily="34" charset="0"/>
                </a:endParaRPr>
              </a:p>
            </p:txBody>
          </p:sp>
        </mc:Choice>
        <mc:Fallback>
          <p:sp>
            <p:nvSpPr>
              <p:cNvPr id="15" name="TextBox 93">
                <a:extLst>
                  <a:ext uri="{FF2B5EF4-FFF2-40B4-BE49-F238E27FC236}">
                    <a16:creationId xmlns:a16="http://schemas.microsoft.com/office/drawing/2014/main" xmlns="" xmlns:a14="http://schemas.microsoft.com/office/drawing/2010/main" id="{5C40D9B9-81D3-4A7B-8D40-2E8238475FAC}"/>
                  </a:ext>
                </a:extLst>
              </p:cNvPr>
              <p:cNvSpPr txBox="1">
                <a:spLocks noRot="1" noChangeAspect="1" noMove="1" noResize="1" noEditPoints="1" noAdjustHandles="1" noChangeArrowheads="1" noChangeShapeType="1" noTextEdit="1"/>
              </p:cNvSpPr>
              <p:nvPr/>
            </p:nvSpPr>
            <p:spPr>
              <a:xfrm>
                <a:off x="814423" y="1422287"/>
                <a:ext cx="10563154" cy="4958089"/>
              </a:xfrm>
              <a:prstGeom prst="rect">
                <a:avLst/>
              </a:prstGeom>
              <a:blipFill rotWithShape="0">
                <a:blip r:embed="rId3"/>
                <a:stretch>
                  <a:fillRect l="-808" t="-860" b="-9828"/>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4"/>
          <a:srcRect l="24262" t="27207" r="15049" b="48288"/>
          <a:stretch/>
        </p:blipFill>
        <p:spPr>
          <a:xfrm>
            <a:off x="7583904" y="399558"/>
            <a:ext cx="3092334" cy="1974448"/>
          </a:xfrm>
          <a:prstGeom prst="rect">
            <a:avLst/>
          </a:prstGeom>
        </p:spPr>
      </p:pic>
      <p:pic>
        <p:nvPicPr>
          <p:cNvPr id="3" name="图片 2"/>
          <p:cNvPicPr>
            <a:picLocks noChangeAspect="1"/>
          </p:cNvPicPr>
          <p:nvPr/>
        </p:nvPicPr>
        <p:blipFill rotWithShape="1">
          <a:blip r:embed="rId4"/>
          <a:srcRect l="25117" t="65946" r="14194" b="9550"/>
          <a:stretch/>
        </p:blipFill>
        <p:spPr>
          <a:xfrm>
            <a:off x="7583904" y="2657963"/>
            <a:ext cx="3094482" cy="1975821"/>
          </a:xfrm>
          <a:prstGeom prst="rect">
            <a:avLst/>
          </a:prstGeom>
        </p:spPr>
      </p:pic>
    </p:spTree>
    <p:extLst>
      <p:ext uri="{BB962C8B-B14F-4D97-AF65-F5344CB8AC3E}">
        <p14:creationId xmlns:p14="http://schemas.microsoft.com/office/powerpoint/2010/main" val="589384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5640" y="3002280"/>
            <a:ext cx="5760720" cy="1078230"/>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3"/>
          <p:cNvSpPr txBox="1">
            <a:spLocks noChangeArrowheads="1"/>
          </p:cNvSpPr>
          <p:nvPr/>
        </p:nvSpPr>
        <p:spPr bwMode="auto">
          <a:xfrm>
            <a:off x="3586153" y="3062497"/>
            <a:ext cx="5019696" cy="64851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3600">
                <a:effectLst/>
                <a:latin typeface="Calibri" panose="020F0502020204030204" pitchFamily="34" charset="0"/>
              </a:rPr>
              <a:t>THANK YOU</a:t>
            </a:r>
          </a:p>
        </p:txBody>
      </p:sp>
      <p:cxnSp>
        <p:nvCxnSpPr>
          <p:cNvPr id="8" name="Straight Connector 7"/>
          <p:cNvCxnSpPr/>
          <p:nvPr/>
        </p:nvCxnSpPr>
        <p:spPr>
          <a:xfrm>
            <a:off x="3586152" y="3670409"/>
            <a:ext cx="501969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197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794657" y="331152"/>
            <a:ext cx="6560647" cy="523220"/>
          </a:xfrm>
          <a:prstGeom prst="rect">
            <a:avLst/>
          </a:prstGeom>
        </p:spPr>
        <p:txBody>
          <a:bodyPr wrap="square" rtlCol="0">
            <a:spAutoFit/>
          </a:bodyPr>
          <a:lstStyle/>
          <a:p>
            <a:pPr algn="dist">
              <a:buClr>
                <a:srgbClr val="F9BD45"/>
              </a:buClr>
              <a:buSzPct val="150000"/>
            </a:pPr>
            <a:r>
              <a:rPr lang="zh-CN" altLang="en-US" sz="2800" b="1" dirty="0">
                <a:solidFill>
                  <a:srgbClr val="C35954"/>
                </a:solidFill>
                <a:latin typeface="Calibri" panose="020F0502020204030204" pitchFamily="34" charset="0"/>
              </a:rPr>
              <a:t>基础概念：标量、向量、矩阵、张量</a:t>
            </a:r>
            <a:endParaRPr lang="en-US" altLang="ko-KR" sz="2800" b="1" dirty="0">
              <a:solidFill>
                <a:srgbClr val="C35954"/>
              </a:solidFill>
              <a:latin typeface="Calibri" panose="020F0502020204030204" pitchFamily="34" charset="0"/>
            </a:endParaRPr>
          </a:p>
        </p:txBody>
      </p:sp>
      <p:sp>
        <p:nvSpPr>
          <p:cNvPr id="94" name="TextBox 93"/>
          <p:cNvSpPr txBox="1"/>
          <p:nvPr/>
        </p:nvSpPr>
        <p:spPr>
          <a:xfrm>
            <a:off x="794657" y="1737722"/>
            <a:ext cx="4471235" cy="338554"/>
          </a:xfrm>
          <a:prstGeom prst="rect">
            <a:avLst/>
          </a:prstGeom>
        </p:spPr>
        <p:txBody>
          <a:bodyPr wrap="square" rtlCol="0">
            <a:spAutoFit/>
          </a:bodyPr>
          <a:lstStyle/>
          <a:p>
            <a:pPr>
              <a:buClr>
                <a:srgbClr val="F9BD45"/>
              </a:buClr>
              <a:buSzPct val="150000"/>
            </a:pPr>
            <a:r>
              <a:rPr lang="zh-CN" altLang="en-US" sz="1600" b="1" dirty="0">
                <a:solidFill>
                  <a:schemeClr val="bg1"/>
                </a:solidFill>
                <a:latin typeface="Calibri" panose="020F0502020204030204" pitchFamily="34" charset="0"/>
              </a:rPr>
              <a:t>标量</a:t>
            </a:r>
            <a:endParaRPr lang="en-US" altLang="ko-KR" sz="1600" b="1" dirty="0">
              <a:solidFill>
                <a:schemeClr val="bg1"/>
              </a:solidFill>
              <a:latin typeface="Calibri" panose="020F0502020204030204" pitchFamily="34" charset="0"/>
            </a:endParaRPr>
          </a:p>
        </p:txBody>
      </p:sp>
      <p:sp>
        <p:nvSpPr>
          <p:cNvPr id="95" name="TextBox 94"/>
          <p:cNvSpPr txBox="1"/>
          <p:nvPr/>
        </p:nvSpPr>
        <p:spPr>
          <a:xfrm>
            <a:off x="5896834" y="1737722"/>
            <a:ext cx="4236732" cy="338554"/>
          </a:xfrm>
          <a:prstGeom prst="rect">
            <a:avLst/>
          </a:prstGeom>
        </p:spPr>
        <p:txBody>
          <a:bodyPr wrap="square" rtlCol="0">
            <a:spAutoFit/>
          </a:bodyPr>
          <a:lstStyle/>
          <a:p>
            <a:pPr>
              <a:buClr>
                <a:srgbClr val="F9BD45"/>
              </a:buClr>
              <a:buSzPct val="150000"/>
            </a:pPr>
            <a:r>
              <a:rPr lang="zh-CN" altLang="en-US" sz="1600" b="1" dirty="0">
                <a:solidFill>
                  <a:schemeClr val="bg1"/>
                </a:solidFill>
                <a:latin typeface="Calibri" panose="020F0502020204030204" pitchFamily="34" charset="0"/>
              </a:rPr>
              <a:t>矩阵</a:t>
            </a:r>
            <a:endParaRPr lang="en-US" altLang="ko-KR" sz="1600" b="1" dirty="0">
              <a:solidFill>
                <a:schemeClr val="bg1"/>
              </a:solidFill>
              <a:latin typeface="Calibri" panose="020F0502020204030204" pitchFamily="34" charset="0"/>
            </a:endParaRPr>
          </a:p>
        </p:txBody>
      </p:sp>
      <p:sp>
        <p:nvSpPr>
          <p:cNvPr id="96" name="TextBox 95"/>
          <p:cNvSpPr txBox="1"/>
          <p:nvPr/>
        </p:nvSpPr>
        <p:spPr>
          <a:xfrm>
            <a:off x="794657" y="2774954"/>
            <a:ext cx="4236732" cy="338554"/>
          </a:xfrm>
          <a:prstGeom prst="rect">
            <a:avLst/>
          </a:prstGeom>
        </p:spPr>
        <p:txBody>
          <a:bodyPr wrap="square" rtlCol="0">
            <a:spAutoFit/>
          </a:bodyPr>
          <a:lstStyle/>
          <a:p>
            <a:pPr>
              <a:buClr>
                <a:srgbClr val="F9BD45"/>
              </a:buClr>
              <a:buSzPct val="150000"/>
            </a:pPr>
            <a:r>
              <a:rPr lang="zh-CN" altLang="en-US" sz="1600" b="1" dirty="0">
                <a:solidFill>
                  <a:schemeClr val="bg1"/>
                </a:solidFill>
                <a:latin typeface="Calibri" panose="020F0502020204030204" pitchFamily="34" charset="0"/>
              </a:rPr>
              <a:t>向量</a:t>
            </a:r>
            <a:endParaRPr lang="en-US" altLang="ko-KR" sz="1600" b="1" dirty="0">
              <a:solidFill>
                <a:schemeClr val="bg1"/>
              </a:solidFill>
              <a:latin typeface="Calibri" panose="020F0502020204030204" pitchFamily="34" charset="0"/>
            </a:endParaRPr>
          </a:p>
        </p:txBody>
      </p:sp>
      <p:sp>
        <p:nvSpPr>
          <p:cNvPr id="97" name="TextBox 96"/>
          <p:cNvSpPr txBox="1"/>
          <p:nvPr/>
        </p:nvSpPr>
        <p:spPr>
          <a:xfrm>
            <a:off x="5896834" y="2905064"/>
            <a:ext cx="4236732" cy="338554"/>
          </a:xfrm>
          <a:prstGeom prst="rect">
            <a:avLst/>
          </a:prstGeom>
        </p:spPr>
        <p:txBody>
          <a:bodyPr wrap="square" rtlCol="0">
            <a:spAutoFit/>
          </a:bodyPr>
          <a:lstStyle/>
          <a:p>
            <a:pPr>
              <a:buClr>
                <a:srgbClr val="F9BD45"/>
              </a:buClr>
              <a:buSzPct val="150000"/>
            </a:pPr>
            <a:r>
              <a:rPr lang="zh-CN" altLang="en-US" sz="1600" b="1" dirty="0">
                <a:solidFill>
                  <a:schemeClr val="bg1"/>
                </a:solidFill>
                <a:latin typeface="Calibri" panose="020F0502020204030204" pitchFamily="34" charset="0"/>
              </a:rPr>
              <a:t>张量</a:t>
            </a:r>
            <a:endParaRPr lang="en-US" altLang="ko-KR" sz="1600" b="1" dirty="0">
              <a:solidFill>
                <a:schemeClr val="bg1"/>
              </a:solidFill>
              <a:latin typeface="Calibri" panose="020F0502020204030204" pitchFamily="34" charset="0"/>
            </a:endParaRPr>
          </a:p>
        </p:txBody>
      </p:sp>
      <p:sp>
        <p:nvSpPr>
          <p:cNvPr id="100" name="Rectangle 3"/>
          <p:cNvSpPr txBox="1">
            <a:spLocks noChangeArrowheads="1"/>
          </p:cNvSpPr>
          <p:nvPr/>
        </p:nvSpPr>
        <p:spPr bwMode="auto">
          <a:xfrm>
            <a:off x="874813" y="2222282"/>
            <a:ext cx="4037557" cy="27918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zh-CN" altLang="en-US" sz="1200" b="0" dirty="0">
                <a:effectLst/>
                <a:latin typeface="Calibri" panose="020F0502020204030204" pitchFamily="34" charset="0"/>
              </a:rPr>
              <a:t>一个标量就是一个单独的数。</a:t>
            </a:r>
            <a:endParaRPr lang="en-US" altLang="ko-KR" sz="1200" b="0" dirty="0">
              <a:effectLst/>
              <a:latin typeface="Calibri" panose="020F0502020204030204" pitchFamily="34" charset="0"/>
            </a:endParaRPr>
          </a:p>
        </p:txBody>
      </p:sp>
      <mc:AlternateContent xmlns:mc="http://schemas.openxmlformats.org/markup-compatibility/2006" xmlns:a14="http://schemas.microsoft.com/office/drawing/2010/main">
        <mc:Choice Requires="a14">
          <p:sp>
            <p:nvSpPr>
              <p:cNvPr id="114" name="Rectangle 3"/>
              <p:cNvSpPr txBox="1">
                <a:spLocks noChangeArrowheads="1"/>
              </p:cNvSpPr>
              <p:nvPr/>
            </p:nvSpPr>
            <p:spPr bwMode="auto">
              <a:xfrm>
                <a:off x="794657" y="3225486"/>
                <a:ext cx="4037557" cy="222311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lnSpc>
                    <a:spcPct val="150000"/>
                  </a:lnSpc>
                </a:pPr>
                <a:r>
                  <a:rPr lang="zh-CN" altLang="en-US" sz="1200" b="0" dirty="0">
                    <a:effectLst/>
                    <a:latin typeface="Calibri" panose="020F0502020204030204" pitchFamily="34" charset="0"/>
                  </a:rPr>
                  <a:t>向量是有序排列的一列数。</a:t>
                </a:r>
                <a:endParaRPr lang="en-US" altLang="zh-CN" sz="1200" b="0" dirty="0">
                  <a:effectLst/>
                  <a:latin typeface="Calibri" panose="020F0502020204030204" pitchFamily="34" charset="0"/>
                </a:endParaRPr>
              </a:p>
              <a:p>
                <a:pPr algn="l" latinLnBrk="0">
                  <a:lnSpc>
                    <a:spcPct val="150000"/>
                  </a:lnSpc>
                </a:pPr>
                <a:r>
                  <a:rPr lang="zh-CN" altLang="en-US" sz="1200" b="0" dirty="0">
                    <a:effectLst/>
                    <a:latin typeface="Calibri" panose="020F0502020204030204" pitchFamily="34" charset="0"/>
                  </a:rPr>
                  <a:t>例：向量</a:t>
                </a:r>
                <a14:m>
                  <m:oMath xmlns:m="http://schemas.openxmlformats.org/officeDocument/2006/math">
                    <m:r>
                      <a:rPr lang="en-US" altLang="zh-CN" sz="1200" b="0" i="0" smtClean="0">
                        <a:effectLst/>
                        <a:latin typeface="Cambria Math" panose="02040503050406030204" pitchFamily="18" charset="0"/>
                      </a:rPr>
                      <m:t> </m:t>
                    </m:r>
                    <m:r>
                      <a:rPr lang="en-US" altLang="zh-CN" sz="1200" b="0" i="1" smtClean="0">
                        <a:effectLst/>
                        <a:latin typeface="Cambria Math" panose="02040503050406030204" pitchFamily="18" charset="0"/>
                      </a:rPr>
                      <m:t>𝑥</m:t>
                    </m:r>
                  </m:oMath>
                </a14:m>
                <a:r>
                  <a:rPr lang="en-US" altLang="ko-KR" sz="1200" b="0" dirty="0">
                    <a:effectLst/>
                    <a:latin typeface="Calibri" panose="020F0502020204030204" pitchFamily="34" charset="0"/>
                  </a:rPr>
                  <a:t> </a:t>
                </a:r>
                <a:r>
                  <a:rPr lang="zh-CN" altLang="en-US" sz="1200" b="0" dirty="0">
                    <a:effectLst/>
                    <a:latin typeface="Calibri" panose="020F0502020204030204" pitchFamily="34" charset="0"/>
                  </a:rPr>
                  <a:t>有 </a:t>
                </a:r>
                <a14:m>
                  <m:oMath xmlns:m="http://schemas.openxmlformats.org/officeDocument/2006/math">
                    <m:r>
                      <a:rPr lang="en-US" altLang="zh-CN" sz="1200" b="0" i="1" smtClean="0">
                        <a:effectLst/>
                        <a:latin typeface="Cambria Math" panose="02040503050406030204" pitchFamily="18" charset="0"/>
                      </a:rPr>
                      <m:t>𝑛</m:t>
                    </m:r>
                  </m:oMath>
                </a14:m>
                <a:r>
                  <a:rPr lang="en-US" altLang="ko-KR" sz="1200" b="0" dirty="0">
                    <a:effectLst/>
                    <a:latin typeface="Calibri" panose="020F0502020204030204" pitchFamily="34" charset="0"/>
                  </a:rPr>
                  <a:t> </a:t>
                </a:r>
                <a:r>
                  <a:rPr lang="zh-CN" altLang="en-US" sz="1200" b="0" dirty="0">
                    <a:effectLst/>
                    <a:latin typeface="Calibri" panose="020F0502020204030204" pitchFamily="34" charset="0"/>
                  </a:rPr>
                  <a:t>个元素组成，若其中的每个元素都属于</a:t>
                </a:r>
                <a14:m>
                  <m:oMath xmlns:m="http://schemas.openxmlformats.org/officeDocument/2006/math">
                    <m:r>
                      <a:rPr lang="en-US" altLang="zh-CN" sz="1200" b="0" i="1" smtClean="0">
                        <a:effectLst/>
                        <a:latin typeface="Cambria Math" panose="02040503050406030204" pitchFamily="18" charset="0"/>
                        <a:ea typeface="Cambria Math" panose="02040503050406030204" pitchFamily="18" charset="0"/>
                      </a:rPr>
                      <m:t>ℝ</m:t>
                    </m:r>
                  </m:oMath>
                </a14:m>
                <a:r>
                  <a:rPr lang="zh-CN" altLang="en-US" sz="1200" b="0" dirty="0">
                    <a:effectLst/>
                    <a:latin typeface="Calibri" panose="020F0502020204030204" pitchFamily="34" charset="0"/>
                  </a:rPr>
                  <a:t>，则该向量属于实数集 </a:t>
                </a:r>
                <a14:m>
                  <m:oMath xmlns:m="http://schemas.openxmlformats.org/officeDocument/2006/math">
                    <m:r>
                      <a:rPr lang="en-US" altLang="zh-CN" sz="1200" b="0" i="1">
                        <a:effectLst/>
                        <a:latin typeface="Cambria Math" panose="02040503050406030204" pitchFamily="18" charset="0"/>
                        <a:ea typeface="Cambria Math" panose="02040503050406030204" pitchFamily="18" charset="0"/>
                      </a:rPr>
                      <m:t>ℝ</m:t>
                    </m:r>
                  </m:oMath>
                </a14:m>
                <a:r>
                  <a:rPr lang="en-US" altLang="ko-KR" sz="1200" b="0" dirty="0">
                    <a:effectLst/>
                    <a:latin typeface="Calibri" panose="020F0502020204030204" pitchFamily="34" charset="0"/>
                  </a:rPr>
                  <a:t> </a:t>
                </a:r>
                <a:r>
                  <a:rPr lang="zh-CN" altLang="en-US" sz="1200" b="0" dirty="0">
                    <a:effectLst/>
                    <a:latin typeface="Calibri" panose="020F0502020204030204" pitchFamily="34" charset="0"/>
                  </a:rPr>
                  <a:t>的 </a:t>
                </a:r>
                <a14:m>
                  <m:oMath xmlns:m="http://schemas.openxmlformats.org/officeDocument/2006/math">
                    <m:r>
                      <a:rPr lang="en-US" altLang="zh-CN" sz="1200" b="0" i="1">
                        <a:effectLst/>
                        <a:latin typeface="Cambria Math" panose="02040503050406030204" pitchFamily="18" charset="0"/>
                      </a:rPr>
                      <m:t>𝑛</m:t>
                    </m:r>
                  </m:oMath>
                </a14:m>
                <a:r>
                  <a:rPr lang="en-US" altLang="ko-KR" sz="1200" b="0" dirty="0">
                    <a:effectLst/>
                    <a:latin typeface="Calibri" panose="020F0502020204030204" pitchFamily="34" charset="0"/>
                  </a:rPr>
                  <a:t> </a:t>
                </a:r>
                <a:r>
                  <a:rPr lang="zh-CN" altLang="en-US" sz="1200" b="0" dirty="0">
                    <a:effectLst/>
                    <a:latin typeface="Calibri" panose="020F0502020204030204" pitchFamily="34" charset="0"/>
                  </a:rPr>
                  <a:t>次笛卡儿积构成的集合，记作 </a:t>
                </a:r>
                <a14:m>
                  <m:oMath xmlns:m="http://schemas.openxmlformats.org/officeDocument/2006/math">
                    <m:r>
                      <a:rPr lang="en-US" altLang="zh-CN" sz="1200" b="0" i="1" smtClean="0">
                        <a:effectLst/>
                        <a:latin typeface="Cambria Math" panose="02040503050406030204" pitchFamily="18" charset="0"/>
                      </a:rPr>
                      <m:t>𝑥</m:t>
                    </m:r>
                    <m:r>
                      <a:rPr lang="en-US" altLang="zh-CN" sz="1200" b="0" i="1" smtClean="0">
                        <a:effectLst/>
                        <a:latin typeface="Cambria Math" panose="02040503050406030204" pitchFamily="18" charset="0"/>
                        <a:ea typeface="Cambria Math" panose="02040503050406030204" pitchFamily="18" charset="0"/>
                      </a:rPr>
                      <m:t>∈</m:t>
                    </m:r>
                    <m:sSup>
                      <m:sSupPr>
                        <m:ctrlPr>
                          <a:rPr lang="en-US" altLang="zh-CN" sz="1200" b="0" i="1" smtClean="0">
                            <a:effectLst/>
                            <a:latin typeface="Cambria Math" charset="0"/>
                            <a:ea typeface="Cambria Math" panose="02040503050406030204" pitchFamily="18" charset="0"/>
                          </a:rPr>
                        </m:ctrlPr>
                      </m:sSupPr>
                      <m:e>
                        <m:r>
                          <a:rPr lang="en-US" altLang="zh-CN" sz="1200" b="0" i="1" smtClean="0">
                            <a:effectLst/>
                            <a:latin typeface="Cambria Math" panose="02040503050406030204" pitchFamily="18" charset="0"/>
                            <a:ea typeface="Cambria Math" panose="02040503050406030204" pitchFamily="18" charset="0"/>
                          </a:rPr>
                          <m:t>ℝ</m:t>
                        </m:r>
                      </m:e>
                      <m:sup>
                        <m:r>
                          <a:rPr lang="en-US" altLang="zh-CN" sz="1200" b="0" i="1" smtClean="0">
                            <a:effectLst/>
                            <a:latin typeface="Cambria Math" panose="02040503050406030204" pitchFamily="18" charset="0"/>
                            <a:ea typeface="Cambria Math" panose="02040503050406030204" pitchFamily="18" charset="0"/>
                          </a:rPr>
                          <m:t>𝑛</m:t>
                        </m:r>
                      </m:sup>
                    </m:sSup>
                    <m:r>
                      <a:rPr lang="zh-CN" altLang="en-US" sz="1200" b="0" i="1">
                        <a:effectLst/>
                        <a:latin typeface="Cambria Math" panose="02040503050406030204" pitchFamily="18" charset="0"/>
                        <a:ea typeface="Cambria Math" panose="02040503050406030204" pitchFamily="18" charset="0"/>
                      </a:rPr>
                      <m:t>，</m:t>
                    </m:r>
                  </m:oMath>
                </a14:m>
                <a:r>
                  <a:rPr lang="zh-CN" altLang="en-US" sz="1200" b="0" dirty="0">
                    <a:effectLst/>
                    <a:latin typeface="Calibri" panose="020F0502020204030204" pitchFamily="34" charset="0"/>
                  </a:rPr>
                  <a:t>表示为：</a:t>
                </a:r>
                <a:endParaRPr lang="en-US" altLang="zh-CN" sz="1200" b="0" dirty="0">
                  <a:effectLst/>
                  <a:latin typeface="Calibri" panose="020F0502020204030204" pitchFamily="34" charset="0"/>
                </a:endParaRPr>
              </a:p>
              <a:p>
                <a:pPr algn="l" latinLnBrk="0">
                  <a:lnSpc>
                    <a:spcPct val="150000"/>
                  </a:lnSpc>
                </a:pPr>
                <a14:m>
                  <m:oMathPara xmlns:m="http://schemas.openxmlformats.org/officeDocument/2006/math">
                    <m:oMathParaPr>
                      <m:jc m:val="centerGroup"/>
                    </m:oMathParaPr>
                    <m:oMath xmlns:m="http://schemas.openxmlformats.org/officeDocument/2006/math">
                      <m:r>
                        <a:rPr lang="en-US" altLang="ko-KR" sz="1200" b="0" i="1" smtClean="0">
                          <a:effectLst/>
                          <a:latin typeface="Cambria Math" panose="02040503050406030204" pitchFamily="18" charset="0"/>
                        </a:rPr>
                        <m:t>𝑥</m:t>
                      </m:r>
                      <m:r>
                        <a:rPr lang="en-US" altLang="ko-KR" sz="1200" b="0" i="1" smtClean="0">
                          <a:effectLst/>
                          <a:latin typeface="Cambria Math" panose="02040503050406030204" pitchFamily="18" charset="0"/>
                        </a:rPr>
                        <m:t>=</m:t>
                      </m:r>
                      <m:d>
                        <m:dPr>
                          <m:begChr m:val="["/>
                          <m:endChr m:val="]"/>
                          <m:ctrlPr>
                            <a:rPr lang="en-US" altLang="ko-KR" sz="1200" b="0" i="1" smtClean="0">
                              <a:effectLst/>
                              <a:latin typeface="Cambria Math" charset="0"/>
                            </a:rPr>
                          </m:ctrlPr>
                        </m:dPr>
                        <m:e>
                          <m:eqArr>
                            <m:eqArrPr>
                              <m:ctrlPr>
                                <a:rPr lang="en-US" altLang="ko-KR" sz="1200" b="0" i="1" smtClean="0">
                                  <a:effectLst/>
                                  <a:latin typeface="Cambria Math" charset="0"/>
                                </a:rPr>
                              </m:ctrlPr>
                            </m:eqArrPr>
                            <m:e>
                              <m:sSub>
                                <m:sSubPr>
                                  <m:ctrlPr>
                                    <a:rPr lang="en-US" altLang="ko-KR" sz="1200" b="0" i="1" smtClean="0">
                                      <a:effectLst/>
                                      <a:latin typeface="Cambria Math" charset="0"/>
                                    </a:rPr>
                                  </m:ctrlPr>
                                </m:sSubPr>
                                <m:e>
                                  <m:r>
                                    <a:rPr lang="en-US" altLang="ko-KR" sz="1200" b="0" i="1" smtClean="0">
                                      <a:effectLst/>
                                      <a:latin typeface="Cambria Math" panose="02040503050406030204" pitchFamily="18" charset="0"/>
                                    </a:rPr>
                                    <m:t>𝑥</m:t>
                                  </m:r>
                                </m:e>
                                <m:sub>
                                  <m:r>
                                    <a:rPr lang="en-US" altLang="ko-KR" sz="1200" b="0" i="1" smtClean="0">
                                      <a:effectLst/>
                                      <a:latin typeface="Cambria Math" panose="02040503050406030204" pitchFamily="18" charset="0"/>
                                    </a:rPr>
                                    <m:t>1</m:t>
                                  </m:r>
                                </m:sub>
                              </m:sSub>
                            </m:e>
                            <m:e>
                              <m:sSub>
                                <m:sSubPr>
                                  <m:ctrlPr>
                                    <a:rPr lang="en-US" sz="1200" i="1" smtClean="0">
                                      <a:latin typeface="Cambria Math" charset="0"/>
                                    </a:rPr>
                                  </m:ctrlPr>
                                </m:sSubPr>
                                <m:e>
                                  <m:r>
                                    <a:rPr lang="en-US" sz="1200" b="1" i="1" smtClean="0">
                                      <a:latin typeface="Cambria Math" panose="02040503050406030204" pitchFamily="18" charset="0"/>
                                    </a:rPr>
                                    <m:t>𝒙</m:t>
                                  </m:r>
                                </m:e>
                                <m:sub>
                                  <m:r>
                                    <a:rPr lang="en-US" sz="1200" b="1" i="1" smtClean="0">
                                      <a:latin typeface="Cambria Math" panose="02040503050406030204" pitchFamily="18" charset="0"/>
                                    </a:rPr>
                                    <m:t>𝟐</m:t>
                                  </m:r>
                                </m:sub>
                              </m:sSub>
                            </m:e>
                            <m:e>
                              <m:r>
                                <a:rPr lang="en-US" sz="1200" i="1" smtClean="0">
                                  <a:latin typeface="Cambria Math" panose="02040503050406030204" pitchFamily="18" charset="0"/>
                                  <a:ea typeface="Cambria Math" panose="02040503050406030204" pitchFamily="18" charset="0"/>
                                </a:rPr>
                                <m:t>∙∙∙</m:t>
                              </m:r>
                            </m:e>
                            <m:e>
                              <m:sSub>
                                <m:sSubPr>
                                  <m:ctrlPr>
                                    <a:rPr lang="en-US" sz="1200" i="1" smtClean="0">
                                      <a:latin typeface="Cambria Math" charset="0"/>
                                    </a:rPr>
                                  </m:ctrlPr>
                                </m:sSubPr>
                                <m:e>
                                  <m:r>
                                    <a:rPr lang="en-US" sz="1200" b="1" i="1" smtClean="0">
                                      <a:latin typeface="Cambria Math" panose="02040503050406030204" pitchFamily="18" charset="0"/>
                                    </a:rPr>
                                    <m:t>𝒙</m:t>
                                  </m:r>
                                </m:e>
                                <m:sub>
                                  <m:r>
                                    <a:rPr lang="en-US" sz="1200" b="1" i="1" smtClean="0">
                                      <a:latin typeface="Cambria Math" panose="02040503050406030204" pitchFamily="18" charset="0"/>
                                    </a:rPr>
                                    <m:t>𝒏</m:t>
                                  </m:r>
                                </m:sub>
                              </m:sSub>
                            </m:e>
                          </m:eqArr>
                        </m:e>
                      </m:d>
                    </m:oMath>
                  </m:oMathPara>
                </a14:m>
                <a:endParaRPr lang="en-US" altLang="ko-KR" sz="1200" b="0" dirty="0">
                  <a:effectLst/>
                  <a:latin typeface="Calibri" panose="020F0502020204030204" pitchFamily="34" charset="0"/>
                </a:endParaRPr>
              </a:p>
            </p:txBody>
          </p:sp>
        </mc:Choice>
        <mc:Fallback xmlns="">
          <p:sp>
            <p:nvSpPr>
              <p:cNvPr id="114" name="Rectangle 3"/>
              <p:cNvSpPr txBox="1">
                <a:spLocks noRot="1" noChangeAspect="1" noMove="1" noResize="1" noEditPoints="1" noAdjustHandles="1" noChangeArrowheads="1" noChangeShapeType="1" noTextEdit="1"/>
              </p:cNvSpPr>
              <p:nvPr/>
            </p:nvSpPr>
            <p:spPr bwMode="auto">
              <a:xfrm>
                <a:off x="794657" y="3225486"/>
                <a:ext cx="4037557" cy="2223110"/>
              </a:xfrm>
              <a:prstGeom prst="rect">
                <a:avLst/>
              </a:prstGeom>
              <a:blipFill>
                <a:blip r:embed="rId3"/>
                <a:stretch>
                  <a:fillRect r="-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3"/>
              <p:cNvSpPr txBox="1">
                <a:spLocks noChangeArrowheads="1"/>
              </p:cNvSpPr>
              <p:nvPr/>
            </p:nvSpPr>
            <p:spPr bwMode="auto">
              <a:xfrm>
                <a:off x="5896834" y="3289410"/>
                <a:ext cx="4085911" cy="645883"/>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lnSpc>
                    <a:spcPct val="150000"/>
                  </a:lnSpc>
                </a:pPr>
                <a:r>
                  <a:rPr lang="zh-CN" altLang="en-US" sz="1200" b="0" dirty="0">
                    <a:effectLst/>
                    <a:latin typeface="Calibri" panose="020F0502020204030204" pitchFamily="34" charset="0"/>
                  </a:rPr>
                  <a:t>坐标超过两维的数组一般被称作张量。例如：张量 </a:t>
                </a:r>
                <a14:m>
                  <m:oMath xmlns:m="http://schemas.openxmlformats.org/officeDocument/2006/math">
                    <m:r>
                      <a:rPr lang="en-US" altLang="zh-CN" sz="1200" b="0" i="1" smtClean="0">
                        <a:effectLst/>
                        <a:latin typeface="Cambria Math" panose="02040503050406030204" pitchFamily="18" charset="0"/>
                      </a:rPr>
                      <m:t>𝐴</m:t>
                    </m:r>
                  </m:oMath>
                </a14:m>
                <a:r>
                  <a:rPr lang="en-US" altLang="ko-KR" sz="1200" b="0" dirty="0">
                    <a:effectLst/>
                    <a:latin typeface="Calibri" panose="020F0502020204030204" pitchFamily="34" charset="0"/>
                  </a:rPr>
                  <a:t> </a:t>
                </a:r>
                <a:r>
                  <a:rPr lang="zh-CN" altLang="en-US" sz="1200" b="0" dirty="0">
                    <a:effectLst/>
                    <a:latin typeface="Calibri" panose="020F0502020204030204" pitchFamily="34" charset="0"/>
                  </a:rPr>
                  <a:t>中坐标为 </a:t>
                </a:r>
                <a14:m>
                  <m:oMath xmlns:m="http://schemas.openxmlformats.org/officeDocument/2006/math">
                    <m:d>
                      <m:dPr>
                        <m:ctrlPr>
                          <a:rPr lang="en-US" altLang="zh-CN" sz="1200" b="0" i="1" smtClean="0">
                            <a:effectLst/>
                            <a:latin typeface="Cambria Math" charset="0"/>
                          </a:rPr>
                        </m:ctrlPr>
                      </m:dPr>
                      <m:e>
                        <m:r>
                          <a:rPr lang="en-US" altLang="zh-CN" sz="1200" b="0" i="1" smtClean="0">
                            <a:effectLst/>
                            <a:latin typeface="Cambria Math" panose="02040503050406030204" pitchFamily="18" charset="0"/>
                          </a:rPr>
                          <m:t>𝑖</m:t>
                        </m:r>
                        <m:r>
                          <a:rPr lang="en-US" altLang="zh-CN" sz="1200" b="0" i="1" smtClean="0">
                            <a:effectLst/>
                            <a:latin typeface="Cambria Math" panose="02040503050406030204" pitchFamily="18" charset="0"/>
                          </a:rPr>
                          <m:t>,</m:t>
                        </m:r>
                        <m:r>
                          <a:rPr lang="en-US" altLang="zh-CN" sz="1200" b="0" i="1" smtClean="0">
                            <a:effectLst/>
                            <a:latin typeface="Cambria Math" panose="02040503050406030204" pitchFamily="18" charset="0"/>
                          </a:rPr>
                          <m:t>𝑗</m:t>
                        </m:r>
                        <m:r>
                          <a:rPr lang="en-US" altLang="zh-CN" sz="1200" b="0" i="1" smtClean="0">
                            <a:effectLst/>
                            <a:latin typeface="Cambria Math" panose="02040503050406030204" pitchFamily="18" charset="0"/>
                          </a:rPr>
                          <m:t>,</m:t>
                        </m:r>
                        <m:r>
                          <a:rPr lang="en-US" altLang="zh-CN" sz="1200" b="0" i="1" smtClean="0">
                            <a:effectLst/>
                            <a:latin typeface="Cambria Math" panose="02040503050406030204" pitchFamily="18" charset="0"/>
                          </a:rPr>
                          <m:t>𝑘</m:t>
                        </m:r>
                      </m:e>
                    </m:d>
                    <m:r>
                      <a:rPr lang="zh-CN" altLang="en-US" sz="1200" b="0" i="1">
                        <a:effectLst/>
                        <a:latin typeface="Cambria Math" panose="02040503050406030204" pitchFamily="18" charset="0"/>
                      </a:rPr>
                      <m:t>的</m:t>
                    </m:r>
                  </m:oMath>
                </a14:m>
                <a:r>
                  <a:rPr lang="zh-CN" altLang="en-US" sz="1200" b="0" dirty="0">
                    <a:effectLst/>
                    <a:latin typeface="Calibri" panose="020F0502020204030204" pitchFamily="34" charset="0"/>
                  </a:rPr>
                  <a:t>元素记作 </a:t>
                </a:r>
                <a14:m>
                  <m:oMath xmlns:m="http://schemas.openxmlformats.org/officeDocument/2006/math">
                    <m:sSub>
                      <m:sSubPr>
                        <m:ctrlPr>
                          <a:rPr lang="en-US" altLang="zh-CN" sz="1200" b="0" i="1" smtClean="0">
                            <a:effectLst/>
                            <a:latin typeface="Cambria Math" charset="0"/>
                          </a:rPr>
                        </m:ctrlPr>
                      </m:sSubPr>
                      <m:e>
                        <m:r>
                          <a:rPr lang="en-US" altLang="zh-CN" sz="1200" b="0" i="1" smtClean="0">
                            <a:effectLst/>
                            <a:latin typeface="Cambria Math" panose="02040503050406030204" pitchFamily="18" charset="0"/>
                          </a:rPr>
                          <m:t>𝐴</m:t>
                        </m:r>
                      </m:e>
                      <m:sub>
                        <m:r>
                          <a:rPr lang="en-US" altLang="zh-CN" sz="1200" b="0" i="1" smtClean="0">
                            <a:effectLst/>
                            <a:latin typeface="Cambria Math" panose="02040503050406030204" pitchFamily="18" charset="0"/>
                          </a:rPr>
                          <m:t>𝑖</m:t>
                        </m:r>
                        <m:r>
                          <a:rPr lang="en-US" altLang="zh-CN" sz="1200" b="0" i="1" smtClean="0">
                            <a:effectLst/>
                            <a:latin typeface="Cambria Math" panose="02040503050406030204" pitchFamily="18" charset="0"/>
                          </a:rPr>
                          <m:t>,</m:t>
                        </m:r>
                        <m:r>
                          <a:rPr lang="en-US" altLang="zh-CN" sz="1200" b="0" i="1" smtClean="0">
                            <a:effectLst/>
                            <a:latin typeface="Cambria Math" panose="02040503050406030204" pitchFamily="18" charset="0"/>
                          </a:rPr>
                          <m:t>𝑗</m:t>
                        </m:r>
                        <m:r>
                          <a:rPr lang="en-US" altLang="zh-CN" sz="1200" b="0" i="1" smtClean="0">
                            <a:effectLst/>
                            <a:latin typeface="Cambria Math" panose="02040503050406030204" pitchFamily="18" charset="0"/>
                          </a:rPr>
                          <m:t>,</m:t>
                        </m:r>
                        <m:r>
                          <a:rPr lang="en-US" altLang="zh-CN" sz="1200" b="0" i="1" smtClean="0">
                            <a:effectLst/>
                            <a:latin typeface="Cambria Math" panose="02040503050406030204" pitchFamily="18" charset="0"/>
                          </a:rPr>
                          <m:t>𝑘</m:t>
                        </m:r>
                      </m:sub>
                    </m:sSub>
                  </m:oMath>
                </a14:m>
                <a:endParaRPr lang="en-US" altLang="ko-KR" sz="1200" b="0" dirty="0">
                  <a:effectLst/>
                  <a:latin typeface="Calibri" panose="020F0502020204030204" pitchFamily="34" charset="0"/>
                </a:endParaRPr>
              </a:p>
            </p:txBody>
          </p:sp>
        </mc:Choice>
        <mc:Fallback xmlns="">
          <p:sp>
            <p:nvSpPr>
              <p:cNvPr id="120" name="Rectangle 3"/>
              <p:cNvSpPr txBox="1">
                <a:spLocks noRot="1" noChangeAspect="1" noMove="1" noResize="1" noEditPoints="1" noAdjustHandles="1" noChangeArrowheads="1" noChangeShapeType="1" noTextEdit="1"/>
              </p:cNvSpPr>
              <p:nvPr/>
            </p:nvSpPr>
            <p:spPr bwMode="auto">
              <a:xfrm>
                <a:off x="5896834" y="3289410"/>
                <a:ext cx="4085911" cy="645883"/>
              </a:xfrm>
              <a:prstGeom prst="rect">
                <a:avLst/>
              </a:prstGeom>
              <a:blipFill>
                <a:blip r:embed="rId4"/>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
                <a:extLst>
                  <a:ext uri="{FF2B5EF4-FFF2-40B4-BE49-F238E27FC236}">
                    <a16:creationId xmlns:a16="http://schemas.microsoft.com/office/drawing/2014/main" xmlns="" id="{5531C0AA-2DE4-480F-A799-592D9E7BD5D6}"/>
                  </a:ext>
                </a:extLst>
              </p:cNvPr>
              <p:cNvSpPr txBox="1">
                <a:spLocks noChangeArrowheads="1"/>
              </p:cNvSpPr>
              <p:nvPr/>
            </p:nvSpPr>
            <p:spPr bwMode="auto">
              <a:xfrm>
                <a:off x="5896834" y="2166229"/>
                <a:ext cx="4037557" cy="636522"/>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lnSpc>
                    <a:spcPct val="150000"/>
                  </a:lnSpc>
                </a:pPr>
                <a:r>
                  <a:rPr lang="zh-CN" altLang="en-US" sz="1200" b="0" dirty="0">
                    <a:effectLst/>
                    <a:latin typeface="Calibri" panose="020F0502020204030204" pitchFamily="34" charset="0"/>
                  </a:rPr>
                  <a:t>矩阵是一个二维数组，其中的每个元素由两个索引确定。记 </a:t>
                </a:r>
                <a14:m>
                  <m:oMath xmlns:m="http://schemas.openxmlformats.org/officeDocument/2006/math">
                    <m:r>
                      <a:rPr lang="en-US" altLang="zh-CN" sz="1200" b="0" i="1" smtClean="0">
                        <a:effectLst/>
                        <a:latin typeface="Cambria Math" panose="02040503050406030204" pitchFamily="18" charset="0"/>
                      </a:rPr>
                      <m:t>𝐴</m:t>
                    </m:r>
                    <m:r>
                      <a:rPr lang="en-US" altLang="zh-CN" sz="1200" b="0" i="1" smtClean="0">
                        <a:effectLst/>
                        <a:latin typeface="Cambria Math" panose="02040503050406030204" pitchFamily="18" charset="0"/>
                        <a:ea typeface="Cambria Math" panose="02040503050406030204" pitchFamily="18" charset="0"/>
                      </a:rPr>
                      <m:t>∈</m:t>
                    </m:r>
                    <m:sSup>
                      <m:sSupPr>
                        <m:ctrlPr>
                          <a:rPr lang="en-US" altLang="zh-CN" sz="1200" b="0" i="1" smtClean="0">
                            <a:effectLst/>
                            <a:latin typeface="Cambria Math" charset="0"/>
                            <a:ea typeface="Cambria Math" panose="02040503050406030204" pitchFamily="18" charset="0"/>
                          </a:rPr>
                        </m:ctrlPr>
                      </m:sSupPr>
                      <m:e>
                        <m:r>
                          <a:rPr lang="en-US" altLang="zh-CN" sz="1200" b="0" i="1" smtClean="0">
                            <a:effectLst/>
                            <a:latin typeface="Cambria Math" panose="02040503050406030204" pitchFamily="18" charset="0"/>
                            <a:ea typeface="Cambria Math" panose="02040503050406030204" pitchFamily="18" charset="0"/>
                          </a:rPr>
                          <m:t>ℝ</m:t>
                        </m:r>
                      </m:e>
                      <m:sup>
                        <m:r>
                          <a:rPr lang="en-US" altLang="zh-CN" sz="1200" b="0" i="1" smtClean="0">
                            <a:effectLst/>
                            <a:latin typeface="Cambria Math" panose="02040503050406030204" pitchFamily="18" charset="0"/>
                            <a:ea typeface="Cambria Math" panose="02040503050406030204" pitchFamily="18" charset="0"/>
                          </a:rPr>
                          <m:t>𝑚</m:t>
                        </m:r>
                        <m:r>
                          <a:rPr lang="en-US" altLang="zh-CN" sz="1200" b="0" i="1" smtClean="0">
                            <a:effectLst/>
                            <a:latin typeface="Cambria Math" panose="02040503050406030204" pitchFamily="18" charset="0"/>
                            <a:ea typeface="Cambria Math" panose="02040503050406030204" pitchFamily="18" charset="0"/>
                          </a:rPr>
                          <m:t>×</m:t>
                        </m:r>
                        <m:r>
                          <a:rPr lang="en-US" altLang="zh-CN" sz="1200" b="0" i="1" smtClean="0">
                            <a:effectLst/>
                            <a:latin typeface="Cambria Math" panose="02040503050406030204" pitchFamily="18" charset="0"/>
                            <a:ea typeface="Cambria Math" panose="02040503050406030204" pitchFamily="18" charset="0"/>
                          </a:rPr>
                          <m:t>𝑛</m:t>
                        </m:r>
                      </m:sup>
                    </m:sSup>
                    <m:r>
                      <a:rPr lang="zh-CN" altLang="en-US" sz="1200" b="0" i="1">
                        <a:effectLst/>
                        <a:latin typeface="Cambria Math" panose="02040503050406030204" pitchFamily="18" charset="0"/>
                        <a:ea typeface="Cambria Math" panose="02040503050406030204" pitchFamily="18" charset="0"/>
                      </a:rPr>
                      <m:t>表示</m:t>
                    </m:r>
                  </m:oMath>
                </a14:m>
                <a:r>
                  <a:rPr lang="zh-CN" altLang="en-US" sz="1200" b="0" dirty="0">
                    <a:effectLst/>
                    <a:latin typeface="Calibri" panose="020F0502020204030204" pitchFamily="34" charset="0"/>
                  </a:rPr>
                  <a:t>高度为 </a:t>
                </a:r>
                <a14:m>
                  <m:oMath xmlns:m="http://schemas.openxmlformats.org/officeDocument/2006/math">
                    <m:r>
                      <a:rPr lang="en-US" altLang="zh-CN" sz="1200" b="0" i="1" smtClean="0">
                        <a:effectLst/>
                        <a:latin typeface="Cambria Math" panose="02040503050406030204" pitchFamily="18" charset="0"/>
                      </a:rPr>
                      <m:t>𝑚</m:t>
                    </m:r>
                    <m:r>
                      <a:rPr lang="zh-CN" altLang="en-US" sz="1200" b="0" i="1">
                        <a:effectLst/>
                        <a:latin typeface="Cambria Math" panose="02040503050406030204" pitchFamily="18" charset="0"/>
                      </a:rPr>
                      <m:t>，</m:t>
                    </m:r>
                    <m:r>
                      <a:rPr lang="zh-CN" altLang="en-US" sz="1200" b="0" i="1" smtClean="0">
                        <a:effectLst/>
                        <a:latin typeface="Cambria Math" panose="02040503050406030204" pitchFamily="18" charset="0"/>
                      </a:rPr>
                      <m:t>宽度</m:t>
                    </m:r>
                  </m:oMath>
                </a14:m>
                <a:r>
                  <a:rPr lang="zh-CN" altLang="en-US" sz="1200" b="0" dirty="0">
                    <a:effectLst/>
                    <a:latin typeface="Calibri" panose="020F0502020204030204" pitchFamily="34" charset="0"/>
                  </a:rPr>
                  <a:t>为 </a:t>
                </a:r>
                <a14:m>
                  <m:oMath xmlns:m="http://schemas.openxmlformats.org/officeDocument/2006/math">
                    <m:r>
                      <a:rPr lang="en-US" altLang="zh-CN" sz="1200" b="0" i="1" smtClean="0">
                        <a:effectLst/>
                        <a:latin typeface="Cambria Math" panose="02040503050406030204" pitchFamily="18" charset="0"/>
                      </a:rPr>
                      <m:t>𝑛</m:t>
                    </m:r>
                  </m:oMath>
                </a14:m>
                <a:r>
                  <a:rPr lang="en-US" altLang="ko-KR" sz="1200" b="0" dirty="0">
                    <a:effectLst/>
                    <a:latin typeface="Calibri" panose="020F0502020204030204" pitchFamily="34" charset="0"/>
                  </a:rPr>
                  <a:t> </a:t>
                </a:r>
                <a:r>
                  <a:rPr lang="zh-CN" altLang="en-US" sz="1200" b="0" dirty="0">
                    <a:effectLst/>
                    <a:latin typeface="Calibri" panose="020F0502020204030204" pitchFamily="34" charset="0"/>
                  </a:rPr>
                  <a:t>的矩阵。</a:t>
                </a:r>
                <a:endParaRPr lang="en-US" altLang="ko-KR" sz="1200" b="0" dirty="0">
                  <a:effectLst/>
                  <a:latin typeface="Calibri" panose="020F0502020204030204" pitchFamily="34" charset="0"/>
                </a:endParaRPr>
              </a:p>
            </p:txBody>
          </p:sp>
        </mc:Choice>
        <mc:Fallback xmlns="">
          <p:sp>
            <p:nvSpPr>
              <p:cNvPr id="40" name="Rectangle 3">
                <a:extLst>
                  <a:ext uri="{FF2B5EF4-FFF2-40B4-BE49-F238E27FC236}">
                    <a16:creationId xmlns:a16="http://schemas.microsoft.com/office/drawing/2014/main" id="{5531C0AA-2DE4-480F-A799-592D9E7BD5D6}"/>
                  </a:ext>
                </a:extLst>
              </p:cNvPr>
              <p:cNvSpPr txBox="1">
                <a:spLocks noRot="1" noChangeAspect="1" noMove="1" noResize="1" noEditPoints="1" noAdjustHandles="1" noChangeArrowheads="1" noChangeShapeType="1" noTextEdit="1"/>
              </p:cNvSpPr>
              <p:nvPr/>
            </p:nvSpPr>
            <p:spPr bwMode="auto">
              <a:xfrm>
                <a:off x="5896834" y="2166229"/>
                <a:ext cx="4037557" cy="636522"/>
              </a:xfrm>
              <a:prstGeom prst="rect">
                <a:avLst/>
              </a:prstGeom>
              <a:blipFill>
                <a:blip r:embed="rId5"/>
                <a:stretch>
                  <a:fillRect b="-3810"/>
                </a:stretch>
              </a:blipFill>
            </p:spPr>
            <p:txBody>
              <a:bodyPr/>
              <a:lstStyle/>
              <a:p>
                <a:r>
                  <a:rPr lang="en-US">
                    <a:noFill/>
                  </a:rPr>
                  <a:t> </a:t>
                </a:r>
              </a:p>
            </p:txBody>
          </p:sp>
        </mc:Fallback>
      </mc:AlternateContent>
    </p:spTree>
    <p:extLst>
      <p:ext uri="{BB962C8B-B14F-4D97-AF65-F5344CB8AC3E}">
        <p14:creationId xmlns:p14="http://schemas.microsoft.com/office/powerpoint/2010/main" val="223079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矩阵和向量相乘</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7" y="1352711"/>
                <a:ext cx="8221006" cy="1481496"/>
              </a:xfrm>
              <a:prstGeom prst="rect">
                <a:avLst/>
              </a:prstGeom>
            </p:spPr>
            <p:txBody>
              <a:bodyPr wrap="square" rtlCol="0">
                <a:spAutoFit/>
              </a:bodyPr>
              <a:lstStyle/>
              <a:p>
                <a:pPr>
                  <a:lnSpc>
                    <a:spcPct val="150000"/>
                  </a:lnSpc>
                  <a:buClr>
                    <a:srgbClr val="F9BD45"/>
                  </a:buClr>
                  <a:buSzPct val="150000"/>
                </a:pPr>
                <a:r>
                  <a:rPr lang="zh-CN" altLang="en-US" sz="1600" b="1" dirty="0">
                    <a:solidFill>
                      <a:schemeClr val="bg1"/>
                    </a:solidFill>
                    <a:latin typeface="Calibri" panose="020F0502020204030204" pitchFamily="34" charset="0"/>
                  </a:rPr>
                  <a:t>两个矩阵 </a:t>
                </a:r>
                <a14:m>
                  <m:oMath xmlns:m="http://schemas.openxmlformats.org/officeDocument/2006/math">
                    <m:r>
                      <a:rPr lang="en-US" altLang="zh-CN" sz="1600" b="1" i="1" smtClean="0">
                        <a:solidFill>
                          <a:schemeClr val="bg1"/>
                        </a:solidFill>
                        <a:latin typeface="Cambria Math" panose="02040503050406030204" pitchFamily="18" charset="0"/>
                      </a:rPr>
                      <m:t>𝑨</m:t>
                    </m:r>
                  </m:oMath>
                </a14:m>
                <a:r>
                  <a:rPr lang="en-US" altLang="ko-KR"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和 </a:t>
                </a:r>
                <a14:m>
                  <m:oMath xmlns:m="http://schemas.openxmlformats.org/officeDocument/2006/math">
                    <m:r>
                      <a:rPr lang="en-US" altLang="zh-CN" sz="1600" b="1" i="1" smtClean="0">
                        <a:solidFill>
                          <a:schemeClr val="bg1"/>
                        </a:solidFill>
                        <a:latin typeface="Cambria Math" panose="02040503050406030204" pitchFamily="18" charset="0"/>
                      </a:rPr>
                      <m:t>𝑩</m:t>
                    </m:r>
                    <m:r>
                      <a:rPr lang="en-US" altLang="zh-CN" sz="1600" b="1" i="1" smtClean="0">
                        <a:solidFill>
                          <a:schemeClr val="bg1"/>
                        </a:solidFill>
                        <a:latin typeface="Cambria Math" panose="02040503050406030204" pitchFamily="18" charset="0"/>
                      </a:rPr>
                      <m:t> 的</m:t>
                    </m:r>
                  </m:oMath>
                </a14:m>
                <a:r>
                  <a:rPr lang="zh-CN" altLang="en-US" sz="1600" b="1" dirty="0">
                    <a:solidFill>
                      <a:schemeClr val="bg1"/>
                    </a:solidFill>
                    <a:latin typeface="Calibri" panose="020F0502020204030204" pitchFamily="34" charset="0"/>
                  </a:rPr>
                  <a:t>矩阵乘积，定义为：</a:t>
                </a:r>
                <a:endParaRPr lang="en-US" altLang="zh-CN" sz="1600" b="1" dirty="0">
                  <a:solidFill>
                    <a:schemeClr val="bg1"/>
                  </a:solidFill>
                  <a:latin typeface="Calibri" panose="020F0502020204030204" pitchFamily="34" charset="0"/>
                </a:endParaRPr>
              </a:p>
              <a:p>
                <a:pPr algn="ct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𝑪</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𝑨𝑩</m:t>
                      </m:r>
                    </m:oMath>
                  </m:oMathPara>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其中 </a:t>
                </a:r>
                <a14:m>
                  <m:oMath xmlns:m="http://schemas.openxmlformats.org/officeDocument/2006/math">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𝑪</m:t>
                        </m:r>
                      </m:e>
                      <m:sub>
                        <m:r>
                          <a:rPr lang="en-US" altLang="zh-CN" sz="1600" b="1" i="1" smtClean="0">
                            <a:solidFill>
                              <a:schemeClr val="bg1"/>
                            </a:solidFill>
                            <a:latin typeface="Cambria Math" panose="02040503050406030204" pitchFamily="18" charset="0"/>
                          </a:rPr>
                          <m:t>𝒊</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𝒋</m:t>
                        </m:r>
                      </m:sub>
                    </m:sSub>
                    <m:r>
                      <a:rPr lang="en-US" altLang="zh-CN" sz="1600" b="1" i="1" smtClean="0">
                        <a:solidFill>
                          <a:schemeClr val="bg1"/>
                        </a:solidFill>
                        <a:latin typeface="Cambria Math" panose="02040503050406030204" pitchFamily="18" charset="0"/>
                      </a:rPr>
                      <m:t>=</m:t>
                    </m:r>
                    <m:nary>
                      <m:naryPr>
                        <m:chr m:val="∑"/>
                        <m:supHide m:val="on"/>
                        <m:ctrlPr>
                          <a:rPr lang="en-US" altLang="zh-CN" sz="1600" b="1" i="1" smtClean="0">
                            <a:solidFill>
                              <a:schemeClr val="bg1"/>
                            </a:solidFill>
                            <a:latin typeface="Cambria Math" charset="0"/>
                          </a:rPr>
                        </m:ctrlPr>
                      </m:naryPr>
                      <m:sub>
                        <m:r>
                          <m:rPr>
                            <m:brk m:alnAt="7"/>
                          </m:rPr>
                          <a:rPr lang="en-US" altLang="zh-CN" sz="1600" b="1" i="1" smtClean="0">
                            <a:solidFill>
                              <a:schemeClr val="bg1"/>
                            </a:solidFill>
                            <a:latin typeface="Cambria Math" panose="02040503050406030204" pitchFamily="18" charset="0"/>
                          </a:rPr>
                          <m:t>𝒌</m:t>
                        </m:r>
                      </m:sub>
                      <m:sup/>
                      <m:e>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𝑨</m:t>
                            </m:r>
                          </m:e>
                          <m:sub>
                            <m:r>
                              <a:rPr lang="en-US" altLang="zh-CN" sz="1600" b="1" i="1" smtClean="0">
                                <a:solidFill>
                                  <a:schemeClr val="bg1"/>
                                </a:solidFill>
                                <a:latin typeface="Cambria Math" panose="02040503050406030204" pitchFamily="18" charset="0"/>
                              </a:rPr>
                              <m:t>𝒊</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𝒌</m:t>
                            </m:r>
                          </m:sub>
                        </m:sSub>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𝑩</m:t>
                            </m:r>
                          </m:e>
                          <m:sub>
                            <m:r>
                              <a:rPr lang="en-US" altLang="zh-CN" sz="1600" b="1" i="1" smtClean="0">
                                <a:solidFill>
                                  <a:schemeClr val="bg1"/>
                                </a:solidFill>
                                <a:latin typeface="Cambria Math" panose="02040503050406030204" pitchFamily="18" charset="0"/>
                              </a:rPr>
                              <m:t>𝒌</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𝒋</m:t>
                            </m:r>
                          </m:sub>
                        </m:sSub>
                      </m:e>
                    </m:nary>
                    <m:r>
                      <a:rPr lang="zh-CN" altLang="en-US" sz="1600" b="1" i="1">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𝑨</m:t>
                    </m:r>
                    <m:r>
                      <a:rPr lang="en-US" altLang="zh-CN" sz="1600" b="1" i="1" smtClean="0">
                        <a:solidFill>
                          <a:schemeClr val="bg1"/>
                        </a:solidFill>
                        <a:latin typeface="Cambria Math" panose="02040503050406030204" pitchFamily="18" charset="0"/>
                        <a:ea typeface="Cambria Math" panose="02040503050406030204" pitchFamily="18" charset="0"/>
                      </a:rPr>
                      <m:t>∈</m:t>
                    </m:r>
                    <m:sSup>
                      <m:sSupPr>
                        <m:ctrlPr>
                          <a:rPr lang="en-US" altLang="zh-CN" sz="1600" b="1" i="1" smtClean="0">
                            <a:solidFill>
                              <a:schemeClr val="bg1"/>
                            </a:solidFill>
                            <a:latin typeface="Cambria Math" charset="0"/>
                            <a:ea typeface="Cambria Math" panose="02040503050406030204" pitchFamily="18" charset="0"/>
                          </a:rPr>
                        </m:ctrlPr>
                      </m:sSupPr>
                      <m:e>
                        <m:r>
                          <a:rPr lang="en-US" altLang="zh-CN" sz="1600" b="1" i="1" smtClean="0">
                            <a:solidFill>
                              <a:schemeClr val="bg1"/>
                            </a:solidFill>
                            <a:latin typeface="Cambria Math" panose="02040503050406030204" pitchFamily="18" charset="0"/>
                            <a:ea typeface="Cambria Math" panose="02040503050406030204" pitchFamily="18" charset="0"/>
                          </a:rPr>
                          <m:t>ℝ</m:t>
                        </m:r>
                      </m:e>
                      <m:sup>
                        <m:r>
                          <a:rPr lang="en-US" altLang="zh-CN" sz="1600" b="1" i="1" smtClean="0">
                            <a:solidFill>
                              <a:schemeClr val="bg1"/>
                            </a:solidFill>
                            <a:latin typeface="Cambria Math" panose="02040503050406030204" pitchFamily="18" charset="0"/>
                            <a:ea typeface="Cambria Math" panose="02040503050406030204" pitchFamily="18" charset="0"/>
                          </a:rPr>
                          <m:t>𝒎</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𝒏</m:t>
                        </m:r>
                      </m:sup>
                    </m:sSup>
                    <m:r>
                      <a:rPr lang="zh-CN" altLang="en-US" sz="1600" b="1" i="1">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𝑩</m:t>
                    </m:r>
                    <m:r>
                      <a:rPr lang="en-US" altLang="zh-CN" sz="1600" b="1" i="1" smtClean="0">
                        <a:solidFill>
                          <a:schemeClr val="bg1"/>
                        </a:solidFill>
                        <a:latin typeface="Cambria Math" panose="02040503050406030204" pitchFamily="18" charset="0"/>
                        <a:ea typeface="Cambria Math" panose="02040503050406030204" pitchFamily="18" charset="0"/>
                      </a:rPr>
                      <m:t>∈</m:t>
                    </m:r>
                    <m:sSup>
                      <m:sSupPr>
                        <m:ctrlPr>
                          <a:rPr lang="en-US" altLang="zh-CN" sz="1600" b="1" i="1" smtClean="0">
                            <a:solidFill>
                              <a:schemeClr val="bg1"/>
                            </a:solidFill>
                            <a:latin typeface="Cambria Math" charset="0"/>
                            <a:ea typeface="Cambria Math" panose="02040503050406030204" pitchFamily="18" charset="0"/>
                          </a:rPr>
                        </m:ctrlPr>
                      </m:sSupPr>
                      <m:e>
                        <m:r>
                          <a:rPr lang="en-US" altLang="zh-CN" sz="1600" b="1" i="1" smtClean="0">
                            <a:solidFill>
                              <a:schemeClr val="bg1"/>
                            </a:solidFill>
                            <a:latin typeface="Cambria Math" panose="02040503050406030204" pitchFamily="18" charset="0"/>
                            <a:ea typeface="Cambria Math" panose="02040503050406030204" pitchFamily="18" charset="0"/>
                          </a:rPr>
                          <m:t>ℝ</m:t>
                        </m:r>
                      </m:e>
                      <m:sup>
                        <m:r>
                          <a:rPr lang="en-US" altLang="zh-CN" sz="1600" b="1" i="1" smtClean="0">
                            <a:solidFill>
                              <a:schemeClr val="bg1"/>
                            </a:solidFill>
                            <a:latin typeface="Cambria Math" panose="02040503050406030204" pitchFamily="18" charset="0"/>
                            <a:ea typeface="Cambria Math" panose="02040503050406030204" pitchFamily="18" charset="0"/>
                          </a:rPr>
                          <m:t>𝒏</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𝒑</m:t>
                        </m:r>
                      </m:sup>
                    </m:sSup>
                    <m:r>
                      <a:rPr lang="zh-CN" altLang="en-US" sz="1600" b="1" i="1">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𝑪</m:t>
                    </m:r>
                    <m:r>
                      <a:rPr lang="en-US" altLang="zh-CN" sz="1600" b="1" i="1" smtClean="0">
                        <a:solidFill>
                          <a:schemeClr val="bg1"/>
                        </a:solidFill>
                        <a:latin typeface="Cambria Math" panose="02040503050406030204" pitchFamily="18" charset="0"/>
                        <a:ea typeface="Cambria Math" panose="02040503050406030204" pitchFamily="18" charset="0"/>
                      </a:rPr>
                      <m:t>∈</m:t>
                    </m:r>
                    <m:sSup>
                      <m:sSupPr>
                        <m:ctrlPr>
                          <a:rPr lang="en-US" altLang="zh-CN" sz="1600" b="1" i="1" smtClean="0">
                            <a:solidFill>
                              <a:schemeClr val="bg1"/>
                            </a:solidFill>
                            <a:latin typeface="Cambria Math" charset="0"/>
                            <a:ea typeface="Cambria Math" panose="02040503050406030204" pitchFamily="18" charset="0"/>
                          </a:rPr>
                        </m:ctrlPr>
                      </m:sSupPr>
                      <m:e>
                        <m:r>
                          <a:rPr lang="en-US" altLang="zh-CN" sz="1600" b="1" i="1" smtClean="0">
                            <a:solidFill>
                              <a:schemeClr val="bg1"/>
                            </a:solidFill>
                            <a:latin typeface="Cambria Math" panose="02040503050406030204" pitchFamily="18" charset="0"/>
                            <a:ea typeface="Cambria Math" panose="02040503050406030204" pitchFamily="18" charset="0"/>
                          </a:rPr>
                          <m:t>ℝ</m:t>
                        </m:r>
                      </m:e>
                      <m:sup>
                        <m:r>
                          <a:rPr lang="en-US" altLang="zh-CN" sz="1600" b="1" i="1" smtClean="0">
                            <a:solidFill>
                              <a:schemeClr val="bg1"/>
                            </a:solidFill>
                            <a:latin typeface="Cambria Math" panose="02040503050406030204" pitchFamily="18" charset="0"/>
                            <a:ea typeface="Cambria Math" panose="02040503050406030204" pitchFamily="18" charset="0"/>
                          </a:rPr>
                          <m:t>𝒎</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𝒑</m:t>
                        </m:r>
                      </m:sup>
                    </m:sSup>
                  </m:oMath>
                </a14:m>
                <a:endParaRPr lang="en-US" altLang="zh-CN" sz="1600" b="1" dirty="0">
                  <a:solidFill>
                    <a:schemeClr val="bg1"/>
                  </a:solidFill>
                  <a:latin typeface="Calibri" panose="020F0502020204030204" pitchFamily="34" charset="0"/>
                </a:endParaRPr>
              </a:p>
              <a:p>
                <a:pPr>
                  <a:buClr>
                    <a:srgbClr val="F9BD45"/>
                  </a:buClr>
                  <a:buSzPct val="150000"/>
                </a:pPr>
                <a:endParaRPr lang="en-US" altLang="ko-KR"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id="{5C40D9B9-81D3-4A7B-8D40-2E8238475FAC}"/>
                  </a:ext>
                </a:extLst>
              </p:cNvPr>
              <p:cNvSpPr txBox="1">
                <a:spLocks noRot="1" noChangeAspect="1" noMove="1" noResize="1" noEditPoints="1" noAdjustHandles="1" noChangeArrowheads="1" noChangeShapeType="1" noTextEdit="1"/>
              </p:cNvSpPr>
              <p:nvPr/>
            </p:nvSpPr>
            <p:spPr>
              <a:xfrm>
                <a:off x="794657" y="1352711"/>
                <a:ext cx="8221006" cy="1481496"/>
              </a:xfrm>
              <a:prstGeom prst="rect">
                <a:avLst/>
              </a:prstGeom>
              <a:blipFill>
                <a:blip r:embed="rId3"/>
                <a:stretch>
                  <a:fillRect l="-371"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93">
                <a:extLst>
                  <a:ext uri="{FF2B5EF4-FFF2-40B4-BE49-F238E27FC236}">
                    <a16:creationId xmlns:a16="http://schemas.microsoft.com/office/drawing/2014/main" xmlns="" id="{212F631E-CF69-47F5-87DB-83533ED86444}"/>
                  </a:ext>
                </a:extLst>
              </p:cNvPr>
              <p:cNvSpPr txBox="1"/>
              <p:nvPr/>
            </p:nvSpPr>
            <p:spPr>
              <a:xfrm>
                <a:off x="794657" y="2834207"/>
                <a:ext cx="8020480" cy="707886"/>
              </a:xfrm>
              <a:prstGeom prst="rect">
                <a:avLst/>
              </a:prstGeom>
            </p:spPr>
            <p:txBody>
              <a:bodyPr wrap="square" rtlCol="0">
                <a:spAutoFit/>
              </a:bodyPr>
              <a:lstStyle/>
              <a:p>
                <a:pPr>
                  <a:lnSpc>
                    <a:spcPct val="150000"/>
                  </a:lnSpc>
                  <a:buClr>
                    <a:srgbClr val="F9BD45"/>
                  </a:buClr>
                  <a:buSzPct val="150000"/>
                </a:pPr>
                <a:r>
                  <a:rPr lang="zh-CN" altLang="en-US" sz="1600" b="1" dirty="0">
                    <a:solidFill>
                      <a:schemeClr val="bg1"/>
                    </a:solidFill>
                    <a:latin typeface="Calibri" panose="020F0502020204030204" pitchFamily="34" charset="0"/>
                  </a:rPr>
                  <a:t>注意：不是两个矩阵中对应元素的乘积。元素对应乘积记作：</a:t>
                </a:r>
                <a:endParaRPr lang="en-US" altLang="zh-CN" sz="1600" b="1" dirty="0">
                  <a:solidFill>
                    <a:schemeClr val="bg1"/>
                  </a:solidFill>
                  <a:latin typeface="Calibri" panose="020F0502020204030204" pitchFamily="34" charset="0"/>
                </a:endParaRPr>
              </a:p>
              <a:p>
                <a:pPr>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𝑨</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𝑩</m:t>
                      </m:r>
                    </m:oMath>
                  </m:oMathPara>
                </a14:m>
                <a:endParaRPr lang="en-US" altLang="zh-CN" sz="1600" b="1" dirty="0">
                  <a:solidFill>
                    <a:schemeClr val="bg1"/>
                  </a:solidFill>
                  <a:latin typeface="Calibri" panose="020F0502020204030204" pitchFamily="34" charset="0"/>
                </a:endParaRPr>
              </a:p>
            </p:txBody>
          </p:sp>
        </mc:Choice>
        <mc:Fallback xmlns="">
          <p:sp>
            <p:nvSpPr>
              <p:cNvPr id="19" name="TextBox 93">
                <a:extLst>
                  <a:ext uri="{FF2B5EF4-FFF2-40B4-BE49-F238E27FC236}">
                    <a16:creationId xmlns:a16="http://schemas.microsoft.com/office/drawing/2014/main" id="{212F631E-CF69-47F5-87DB-83533ED86444}"/>
                  </a:ext>
                </a:extLst>
              </p:cNvPr>
              <p:cNvSpPr txBox="1">
                <a:spLocks noRot="1" noChangeAspect="1" noMove="1" noResize="1" noEditPoints="1" noAdjustHandles="1" noChangeArrowheads="1" noChangeShapeType="1" noTextEdit="1"/>
              </p:cNvSpPr>
              <p:nvPr/>
            </p:nvSpPr>
            <p:spPr>
              <a:xfrm>
                <a:off x="794657" y="2834207"/>
                <a:ext cx="8020480" cy="707886"/>
              </a:xfrm>
              <a:prstGeom prst="rect">
                <a:avLst/>
              </a:prstGeom>
              <a:blipFill>
                <a:blip r:embed="rId4"/>
                <a:stretch>
                  <a:fillRect l="-3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93">
                <a:extLst>
                  <a:ext uri="{FF2B5EF4-FFF2-40B4-BE49-F238E27FC236}">
                    <a16:creationId xmlns:a16="http://schemas.microsoft.com/office/drawing/2014/main" xmlns="" id="{08445F1E-7532-4FCD-8E57-D4C6B09BBB27}"/>
                  </a:ext>
                </a:extLst>
              </p:cNvPr>
              <p:cNvSpPr txBox="1"/>
              <p:nvPr/>
            </p:nvSpPr>
            <p:spPr>
              <a:xfrm>
                <a:off x="794657" y="3563310"/>
                <a:ext cx="5566038" cy="1576329"/>
              </a:xfrm>
              <a:prstGeom prst="rect">
                <a:avLst/>
              </a:prstGeom>
            </p:spPr>
            <p:txBody>
              <a:bodyPr wrap="square" rtlCol="0">
                <a:spAutoFit/>
              </a:bodyPr>
              <a:lstStyle/>
              <a:p>
                <a:pPr>
                  <a:lnSpc>
                    <a:spcPct val="150000"/>
                  </a:lnSpc>
                  <a:buClr>
                    <a:srgbClr val="F9BD45"/>
                  </a:buClr>
                  <a:buSzPct val="150000"/>
                </a:pPr>
                <a:r>
                  <a:rPr lang="zh-CN" altLang="en-US" sz="1600" b="1" dirty="0">
                    <a:solidFill>
                      <a:schemeClr val="bg1"/>
                    </a:solidFill>
                    <a:latin typeface="Calibri" panose="020F0502020204030204" pitchFamily="34" charset="0"/>
                  </a:rPr>
                  <a:t>矩阵乘积运算的基本性质：</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𝑨</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𝑩</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𝑪</m:t>
                          </m:r>
                        </m:e>
                      </m:d>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𝑨𝑩</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𝑨𝑪</m:t>
                      </m:r>
                    </m:oMath>
                  </m:oMathPara>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𝑨</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𝑩𝑪</m:t>
                          </m:r>
                        </m:e>
                      </m:d>
                      <m:r>
                        <a:rPr lang="en-US" altLang="zh-CN" sz="1600" b="1" i="1" smtClean="0">
                          <a:solidFill>
                            <a:schemeClr val="bg1"/>
                          </a:solidFill>
                          <a:latin typeface="Cambria Math" panose="02040503050406030204" pitchFamily="18" charset="0"/>
                        </a:rPr>
                        <m:t>=</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𝑨𝑩</m:t>
                          </m:r>
                        </m:e>
                      </m:d>
                      <m:r>
                        <a:rPr lang="en-US" altLang="zh-CN" sz="1600" b="1" i="1" smtClean="0">
                          <a:solidFill>
                            <a:schemeClr val="bg1"/>
                          </a:solidFill>
                          <a:latin typeface="Cambria Math" panose="02040503050406030204" pitchFamily="18" charset="0"/>
                        </a:rPr>
                        <m:t>𝑪</m:t>
                      </m:r>
                    </m:oMath>
                  </m:oMathPara>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𝑨𝑩</m:t>
                          </m:r>
                          <m:r>
                            <a:rPr lang="en-US" altLang="zh-CN" sz="1600" b="1" i="1" smtClean="0">
                              <a:solidFill>
                                <a:schemeClr val="bg1"/>
                              </a:solidFill>
                              <a:latin typeface="Cambria Math" panose="02040503050406030204" pitchFamily="18" charset="0"/>
                            </a:rPr>
                            <m:t>)</m:t>
                          </m:r>
                        </m:e>
                        <m:sup>
                          <m:r>
                            <a:rPr lang="en-US" altLang="zh-CN" sz="1600" b="1" i="1" smtClean="0">
                              <a:solidFill>
                                <a:schemeClr val="bg1"/>
                              </a:solidFill>
                              <a:latin typeface="Cambria Math" panose="02040503050406030204" pitchFamily="18" charset="0"/>
                            </a:rPr>
                            <m:t>𝑻</m:t>
                          </m:r>
                        </m:sup>
                      </m:sSup>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𝑩</m:t>
                          </m:r>
                        </m:e>
                        <m:sup>
                          <m:r>
                            <a:rPr lang="en-US" altLang="zh-CN" sz="1600" b="1" i="1" smtClean="0">
                              <a:solidFill>
                                <a:schemeClr val="bg1"/>
                              </a:solidFill>
                              <a:latin typeface="Cambria Math" panose="02040503050406030204" pitchFamily="18" charset="0"/>
                            </a:rPr>
                            <m:t>𝑻</m:t>
                          </m:r>
                        </m:sup>
                      </m:sSup>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𝑨</m:t>
                          </m:r>
                        </m:e>
                        <m:sup>
                          <m:r>
                            <a:rPr lang="en-US" altLang="zh-CN" sz="1600" b="1" i="1" smtClean="0">
                              <a:solidFill>
                                <a:schemeClr val="bg1"/>
                              </a:solidFill>
                              <a:latin typeface="Cambria Math" panose="02040503050406030204" pitchFamily="18" charset="0"/>
                            </a:rPr>
                            <m:t>𝑻</m:t>
                          </m:r>
                        </m:sup>
                      </m:sSup>
                    </m:oMath>
                  </m:oMathPara>
                </a14:m>
                <a:endParaRPr lang="en-US" altLang="zh-CN" sz="1600" b="1" dirty="0">
                  <a:solidFill>
                    <a:schemeClr val="bg1"/>
                  </a:solidFill>
                  <a:latin typeface="Calibri" panose="020F0502020204030204" pitchFamily="34" charset="0"/>
                </a:endParaRPr>
              </a:p>
            </p:txBody>
          </p:sp>
        </mc:Choice>
        <mc:Fallback xmlns="">
          <p:sp>
            <p:nvSpPr>
              <p:cNvPr id="21" name="TextBox 93">
                <a:extLst>
                  <a:ext uri="{FF2B5EF4-FFF2-40B4-BE49-F238E27FC236}">
                    <a16:creationId xmlns:a16="http://schemas.microsoft.com/office/drawing/2014/main" id="{08445F1E-7532-4FCD-8E57-D4C6B09BBB27}"/>
                  </a:ext>
                </a:extLst>
              </p:cNvPr>
              <p:cNvSpPr txBox="1">
                <a:spLocks noRot="1" noChangeAspect="1" noMove="1" noResize="1" noEditPoints="1" noAdjustHandles="1" noChangeArrowheads="1" noChangeShapeType="1" noTextEdit="1"/>
              </p:cNvSpPr>
              <p:nvPr/>
            </p:nvSpPr>
            <p:spPr>
              <a:xfrm>
                <a:off x="794657" y="3563310"/>
                <a:ext cx="5566038" cy="1576329"/>
              </a:xfrm>
              <a:prstGeom prst="rect">
                <a:avLst/>
              </a:prstGeom>
              <a:blipFill>
                <a:blip r:embed="rId5"/>
                <a:stretch>
                  <a:fillRect l="-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93">
                <a:extLst>
                  <a:ext uri="{FF2B5EF4-FFF2-40B4-BE49-F238E27FC236}">
                    <a16:creationId xmlns:a16="http://schemas.microsoft.com/office/drawing/2014/main" xmlns="" id="{0493F701-C47C-497A-A190-1074A2730A26}"/>
                  </a:ext>
                </a:extLst>
              </p:cNvPr>
              <p:cNvSpPr txBox="1"/>
              <p:nvPr/>
            </p:nvSpPr>
            <p:spPr>
              <a:xfrm>
                <a:off x="6497053" y="1352711"/>
                <a:ext cx="5566038" cy="2222853"/>
              </a:xfrm>
              <a:prstGeom prst="rect">
                <a:avLst/>
              </a:prstGeom>
            </p:spPr>
            <p:txBody>
              <a:bodyPr wrap="square" rtlCol="0">
                <a:spAutoFit/>
              </a:bodyPr>
              <a:lstStyle/>
              <a:p>
                <a:pPr>
                  <a:lnSpc>
                    <a:spcPct val="150000"/>
                  </a:lnSpc>
                  <a:buClr>
                    <a:srgbClr val="F9BD45"/>
                  </a:buClr>
                  <a:buSzPct val="150000"/>
                </a:pPr>
                <a:r>
                  <a:rPr lang="zh-CN" altLang="en-US" sz="1600" b="1" dirty="0">
                    <a:solidFill>
                      <a:schemeClr val="bg1"/>
                    </a:solidFill>
                    <a:latin typeface="Calibri" panose="020F0502020204030204" pitchFamily="34" charset="0"/>
                  </a:rPr>
                  <a:t>矩阵乘积不总是满足交换律</a:t>
                </a:r>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即</a:t>
                </a:r>
                <a14:m>
                  <m:oMath xmlns:m="http://schemas.openxmlformats.org/officeDocument/2006/math">
                    <m:r>
                      <a:rPr lang="en-US" altLang="zh-CN" sz="1600" b="1" i="1" smtClean="0">
                        <a:solidFill>
                          <a:schemeClr val="bg1"/>
                        </a:solidFill>
                        <a:latin typeface="Cambria Math" panose="02040503050406030204" pitchFamily="18" charset="0"/>
                      </a:rPr>
                      <m:t>𝑨𝑩</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𝑩𝑨</m:t>
                    </m:r>
                  </m:oMath>
                </a14:m>
                <a:r>
                  <a:rPr lang="zh-CN" altLang="en-US" sz="1600" b="1" dirty="0">
                    <a:solidFill>
                      <a:schemeClr val="bg1"/>
                    </a:solidFill>
                    <a:latin typeface="Calibri" panose="020F0502020204030204" pitchFamily="34" charset="0"/>
                  </a:rPr>
                  <a:t>不总是成立。</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而向量的点积满足交换律，即</a:t>
                </a:r>
                <a14:m>
                  <m:oMath xmlns:m="http://schemas.openxmlformats.org/officeDocument/2006/math">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𝒙</m:t>
                        </m:r>
                      </m:e>
                      <m:sup>
                        <m:r>
                          <a:rPr lang="en-US" altLang="zh-CN" sz="1600" b="1" i="1">
                            <a:solidFill>
                              <a:schemeClr val="bg1"/>
                            </a:solidFill>
                            <a:latin typeface="Cambria Math" panose="02040503050406030204" pitchFamily="18" charset="0"/>
                          </a:rPr>
                          <m:t>𝑻</m:t>
                        </m:r>
                      </m:sup>
                    </m:sSup>
                    <m:r>
                      <a:rPr lang="en-US" altLang="zh-CN" sz="1600" b="1" i="1">
                        <a:solidFill>
                          <a:schemeClr val="bg1"/>
                        </a:solidFill>
                        <a:latin typeface="Cambria Math" panose="02040503050406030204" pitchFamily="18" charset="0"/>
                      </a:rPr>
                      <m:t>𝒚</m:t>
                    </m:r>
                  </m:oMath>
                </a14:m>
                <a:r>
                  <a:rPr lang="en-US" altLang="zh-CN" sz="1600" b="1" dirty="0">
                    <a:solidFill>
                      <a:schemeClr val="bg1"/>
                    </a:solidFill>
                    <a:latin typeface="Calibri" panose="020F0502020204030204" pitchFamily="34" charset="0"/>
                  </a:rPr>
                  <a:t>=</a:t>
                </a:r>
                <a:r>
                  <a:rPr lang="en-US" altLang="zh-CN" sz="1600" b="1" dirty="0">
                    <a:solidFill>
                      <a:schemeClr val="bg1"/>
                    </a:solidFill>
                  </a:rPr>
                  <a:t> </a:t>
                </a:r>
                <a14:m>
                  <m:oMath xmlns:m="http://schemas.openxmlformats.org/officeDocument/2006/math">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𝒚</m:t>
                        </m:r>
                      </m:e>
                      <m:sup>
                        <m:r>
                          <a:rPr lang="en-US" altLang="zh-CN" sz="1600" b="1" i="1">
                            <a:solidFill>
                              <a:schemeClr val="bg1"/>
                            </a:solidFill>
                            <a:latin typeface="Cambria Math" panose="02040503050406030204" pitchFamily="18" charset="0"/>
                          </a:rPr>
                          <m:t>𝑻</m:t>
                        </m:r>
                      </m:sup>
                    </m:sSup>
                    <m:r>
                      <a:rPr lang="en-US" altLang="zh-CN" sz="1600" b="1" i="1">
                        <a:solidFill>
                          <a:schemeClr val="bg1"/>
                        </a:solidFill>
                        <a:latin typeface="Cambria Math" panose="02040503050406030204" pitchFamily="18" charset="0"/>
                      </a:rPr>
                      <m:t>𝒙</m:t>
                    </m:r>
                  </m:oMath>
                </a14:m>
                <a:r>
                  <a:rPr lang="zh-CN" altLang="en-US" sz="1600" b="1" dirty="0">
                    <a:solidFill>
                      <a:schemeClr val="bg1"/>
                    </a:solidFill>
                    <a:latin typeface="Calibri" panose="020F0502020204030204" pitchFamily="34" charset="0"/>
                  </a:rPr>
                  <a:t>，因为：</a:t>
                </a:r>
                <a:endParaRPr lang="en-US" altLang="zh-CN" sz="1600" b="1" dirty="0">
                  <a:solidFill>
                    <a:schemeClr val="bg1"/>
                  </a:solidFill>
                  <a:latin typeface="Calibri" panose="020F0502020204030204" pitchFamily="34" charset="0"/>
                </a:endParaRPr>
              </a:p>
              <a:p>
                <a:pPr lvl="1">
                  <a:lnSpc>
                    <a:spcPct val="150000"/>
                  </a:lnSpc>
                  <a:buClr>
                    <a:srgbClr val="F9BD45"/>
                  </a:buClr>
                  <a:buSzPct val="150000"/>
                </a:pPr>
                <a:r>
                  <a:rPr lang="zh-CN" altLang="en-US" sz="1600" b="1" dirty="0">
                    <a:solidFill>
                      <a:schemeClr val="bg1"/>
                    </a:solidFill>
                    <a:latin typeface="Calibri" panose="020F0502020204030204" pitchFamily="34" charset="0"/>
                  </a:rPr>
                  <a:t>两个向量的点积结果是一个标量，而标量的转置等于自身，因此对于向量而言：</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𝒙</m:t>
                          </m:r>
                        </m:e>
                        <m:sup>
                          <m:r>
                            <a:rPr lang="en-US" altLang="zh-CN" sz="1600" b="1" i="1" smtClean="0">
                              <a:solidFill>
                                <a:schemeClr val="bg1"/>
                              </a:solidFill>
                              <a:latin typeface="Cambria Math" panose="02040503050406030204" pitchFamily="18" charset="0"/>
                            </a:rPr>
                            <m:t>𝑻</m:t>
                          </m:r>
                        </m:sup>
                      </m:sSup>
                      <m:r>
                        <a:rPr lang="en-US" altLang="zh-CN" sz="1600" b="1" i="1" smtClean="0">
                          <a:solidFill>
                            <a:schemeClr val="bg1"/>
                          </a:solidFill>
                          <a:latin typeface="Cambria Math" panose="02040503050406030204" pitchFamily="18" charset="0"/>
                        </a:rPr>
                        <m:t>𝒚</m:t>
                      </m:r>
                      <m:r>
                        <a:rPr lang="en-US" altLang="zh-CN" sz="1600" b="1" i="1" smtClean="0">
                          <a:solidFill>
                            <a:schemeClr val="bg1"/>
                          </a:solidFill>
                          <a:latin typeface="Cambria Math" panose="02040503050406030204" pitchFamily="18" charset="0"/>
                        </a:rPr>
                        <m:t>=</m:t>
                      </m:r>
                      <m:d>
                        <m:dPr>
                          <m:ctrlPr>
                            <a:rPr lang="en-US" altLang="zh-CN" sz="1600" b="1" i="1" smtClean="0">
                              <a:solidFill>
                                <a:schemeClr val="bg1"/>
                              </a:solidFill>
                              <a:latin typeface="Cambria Math" charset="0"/>
                            </a:rPr>
                          </m:ctrlPr>
                        </m:dPr>
                        <m:e>
                          <m:sSup>
                            <m:sSupPr>
                              <m:ctrlPr>
                                <a:rPr lang="en-US" altLang="zh-CN" sz="1600" b="1" i="1" smtClean="0">
                                  <a:solidFill>
                                    <a:schemeClr val="bg1"/>
                                  </a:solidFill>
                                  <a:latin typeface="Cambria Math" charset="0"/>
                                </a:rPr>
                              </m:ctrlPr>
                            </m:sSupPr>
                            <m:e>
                              <m:d>
                                <m:dPr>
                                  <m:ctrlPr>
                                    <a:rPr lang="en-US" altLang="zh-CN" sz="1600" b="1" i="1" smtClean="0">
                                      <a:solidFill>
                                        <a:schemeClr val="bg1"/>
                                      </a:solidFill>
                                      <a:latin typeface="Cambria Math" charset="0"/>
                                    </a:rPr>
                                  </m:ctrlPr>
                                </m:dPr>
                                <m:e>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𝒙</m:t>
                                      </m:r>
                                    </m:e>
                                    <m:sup>
                                      <m:r>
                                        <a:rPr lang="en-US" altLang="zh-CN" sz="1600" b="1" i="1">
                                          <a:solidFill>
                                            <a:schemeClr val="bg1"/>
                                          </a:solidFill>
                                          <a:latin typeface="Cambria Math" panose="02040503050406030204" pitchFamily="18" charset="0"/>
                                        </a:rPr>
                                        <m:t>𝑻</m:t>
                                      </m:r>
                                    </m:sup>
                                  </m:sSup>
                                  <m:r>
                                    <a:rPr lang="en-US" altLang="zh-CN" sz="1600" b="1" i="1">
                                      <a:solidFill>
                                        <a:schemeClr val="bg1"/>
                                      </a:solidFill>
                                      <a:latin typeface="Cambria Math" panose="02040503050406030204" pitchFamily="18" charset="0"/>
                                    </a:rPr>
                                    <m:t>𝒚</m:t>
                                  </m:r>
                                </m:e>
                              </m:d>
                            </m:e>
                            <m:sup>
                              <m:r>
                                <a:rPr lang="en-US" altLang="zh-CN" sz="1600" b="1" i="1" smtClean="0">
                                  <a:solidFill>
                                    <a:schemeClr val="bg1"/>
                                  </a:solidFill>
                                  <a:latin typeface="Cambria Math" panose="02040503050406030204" pitchFamily="18" charset="0"/>
                                </a:rPr>
                                <m:t>𝑻</m:t>
                              </m:r>
                            </m:sup>
                          </m:sSup>
                        </m:e>
                      </m:d>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𝒚</m:t>
                          </m:r>
                        </m:e>
                        <m:sup>
                          <m:r>
                            <a:rPr lang="en-US" altLang="zh-CN" sz="1600" b="1" i="1" smtClean="0">
                              <a:solidFill>
                                <a:schemeClr val="bg1"/>
                              </a:solidFill>
                              <a:latin typeface="Cambria Math" panose="02040503050406030204" pitchFamily="18" charset="0"/>
                            </a:rPr>
                            <m:t>𝑻</m:t>
                          </m:r>
                        </m:sup>
                      </m:sSup>
                      <m:r>
                        <a:rPr lang="en-US" altLang="zh-CN" sz="1600" b="1" i="1" smtClean="0">
                          <a:solidFill>
                            <a:schemeClr val="bg1"/>
                          </a:solidFill>
                          <a:latin typeface="Cambria Math" panose="02040503050406030204" pitchFamily="18" charset="0"/>
                        </a:rPr>
                        <m:t>𝒙</m:t>
                      </m:r>
                    </m:oMath>
                  </m:oMathPara>
                </a14:m>
                <a:endParaRPr lang="en-US" altLang="zh-CN" sz="1600" b="1" dirty="0">
                  <a:solidFill>
                    <a:schemeClr val="bg1"/>
                  </a:solidFill>
                  <a:latin typeface="Calibri" panose="020F0502020204030204" pitchFamily="34" charset="0"/>
                </a:endParaRPr>
              </a:p>
            </p:txBody>
          </p:sp>
        </mc:Choice>
        <mc:Fallback xmlns="">
          <p:sp>
            <p:nvSpPr>
              <p:cNvPr id="29" name="TextBox 93">
                <a:extLst>
                  <a:ext uri="{FF2B5EF4-FFF2-40B4-BE49-F238E27FC236}">
                    <a16:creationId xmlns:a16="http://schemas.microsoft.com/office/drawing/2014/main" id="{0493F701-C47C-497A-A190-1074A2730A26}"/>
                  </a:ext>
                </a:extLst>
              </p:cNvPr>
              <p:cNvSpPr txBox="1">
                <a:spLocks noRot="1" noChangeAspect="1" noMove="1" noResize="1" noEditPoints="1" noAdjustHandles="1" noChangeArrowheads="1" noChangeShapeType="1" noTextEdit="1"/>
              </p:cNvSpPr>
              <p:nvPr/>
            </p:nvSpPr>
            <p:spPr>
              <a:xfrm>
                <a:off x="6497053" y="1352711"/>
                <a:ext cx="5566038" cy="2222853"/>
              </a:xfrm>
              <a:prstGeom prst="rect">
                <a:avLst/>
              </a:prstGeom>
              <a:blipFill>
                <a:blip r:embed="rId6"/>
                <a:stretch>
                  <a:fillRect l="-657" r="-548"/>
                </a:stretch>
              </a:blipFill>
            </p:spPr>
            <p:txBody>
              <a:bodyPr/>
              <a:lstStyle/>
              <a:p>
                <a:r>
                  <a:rPr lang="en-US">
                    <a:noFill/>
                  </a:rPr>
                  <a:t> </a:t>
                </a:r>
              </a:p>
            </p:txBody>
          </p:sp>
        </mc:Fallback>
      </mc:AlternateContent>
    </p:spTree>
    <p:extLst>
      <p:ext uri="{BB962C8B-B14F-4D97-AF65-F5344CB8AC3E}">
        <p14:creationId xmlns:p14="http://schemas.microsoft.com/office/powerpoint/2010/main" val="2581000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线性相关和生成子空间</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93">
                <a:extLst>
                  <a:ext uri="{FF2B5EF4-FFF2-40B4-BE49-F238E27FC236}">
                    <a16:creationId xmlns:a16="http://schemas.microsoft.com/office/drawing/2014/main" xmlns="" id="{5C40D9B9-81D3-4A7B-8D40-2E8238475FAC}"/>
                  </a:ext>
                </a:extLst>
              </p:cNvPr>
              <p:cNvSpPr txBox="1"/>
              <p:nvPr/>
            </p:nvSpPr>
            <p:spPr>
              <a:xfrm>
                <a:off x="794656" y="1166251"/>
                <a:ext cx="10474923" cy="1446550"/>
              </a:xfrm>
              <a:prstGeom prst="rect">
                <a:avLst/>
              </a:prstGeom>
            </p:spPr>
            <p:txBody>
              <a:bodyPr wrap="square" rtlCol="0">
                <a:spAutoFit/>
              </a:bodyPr>
              <a:lstStyle/>
              <a:p>
                <a:pPr>
                  <a:lnSpc>
                    <a:spcPct val="150000"/>
                  </a:lnSpc>
                  <a:buClr>
                    <a:srgbClr val="F9BD45"/>
                  </a:buClr>
                  <a:buSzPct val="150000"/>
                </a:pPr>
                <a:r>
                  <a:rPr lang="zh-CN" altLang="en-US" sz="1600" b="1" dirty="0">
                    <a:solidFill>
                      <a:schemeClr val="bg1"/>
                    </a:solidFill>
                    <a:latin typeface="Calibri" panose="020F0502020204030204" pitchFamily="34" charset="0"/>
                  </a:rPr>
                  <a:t>单位矩阵：所有沿主对角线的元素都是 </a:t>
                </a:r>
                <a:r>
                  <a:rPr lang="en-US" altLang="zh-CN" sz="1600" b="1" dirty="0">
                    <a:solidFill>
                      <a:schemeClr val="bg1"/>
                    </a:solidFill>
                    <a:latin typeface="Calibri" panose="020F0502020204030204" pitchFamily="34" charset="0"/>
                  </a:rPr>
                  <a:t>1</a:t>
                </a:r>
                <a:r>
                  <a:rPr lang="zh-CN" altLang="en-US" sz="1600" b="1" dirty="0">
                    <a:solidFill>
                      <a:schemeClr val="bg1"/>
                    </a:solidFill>
                    <a:latin typeface="Calibri" panose="020F0502020204030204" pitchFamily="34" charset="0"/>
                  </a:rPr>
                  <a:t>，而其他位置的所有元素都是 </a:t>
                </a:r>
                <a:r>
                  <a:rPr lang="en-US" altLang="zh-CN" sz="1600" b="1" dirty="0">
                    <a:solidFill>
                      <a:schemeClr val="bg1"/>
                    </a:solidFill>
                    <a:latin typeface="Calibri" panose="020F0502020204030204" pitchFamily="34" charset="0"/>
                  </a:rPr>
                  <a:t>0</a:t>
                </a:r>
                <a:r>
                  <a:rPr lang="zh-CN" altLang="en-US" sz="1600" b="1" dirty="0">
                    <a:solidFill>
                      <a:schemeClr val="bg1"/>
                    </a:solidFill>
                    <a:latin typeface="Calibri" panose="020F0502020204030204" pitchFamily="34" charset="0"/>
                  </a:rPr>
                  <a:t>。任何向量与单位矩阵相乘，都不会改变。</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将保持 </a:t>
                </a:r>
                <a14:m>
                  <m:oMath xmlns:m="http://schemas.openxmlformats.org/officeDocument/2006/math">
                    <m:r>
                      <a:rPr lang="en-US" altLang="zh-CN" sz="1600" b="1" i="1" smtClean="0">
                        <a:solidFill>
                          <a:schemeClr val="bg1"/>
                        </a:solidFill>
                        <a:latin typeface="Cambria Math" panose="02040503050406030204" pitchFamily="18" charset="0"/>
                      </a:rPr>
                      <m:t>𝒏</m:t>
                    </m:r>
                    <m:r>
                      <a:rPr lang="en-US" altLang="zh-CN" sz="1600" b="1" i="1" smtClean="0">
                        <a:solidFill>
                          <a:schemeClr val="bg1"/>
                        </a:solidFill>
                        <a:latin typeface="Cambria Math" panose="02040503050406030204" pitchFamily="18" charset="0"/>
                      </a:rPr>
                      <m:t> </m:t>
                    </m:r>
                  </m:oMath>
                </a14:m>
                <a:r>
                  <a:rPr lang="zh-CN" altLang="en-US" sz="1600" b="1" dirty="0">
                    <a:solidFill>
                      <a:schemeClr val="bg1"/>
                    </a:solidFill>
                    <a:latin typeface="Calibri" panose="020F0502020204030204" pitchFamily="34" charset="0"/>
                  </a:rPr>
                  <a:t>维向量不变的单位矩阵记作 </a:t>
                </a:r>
                <a14:m>
                  <m:oMath xmlns:m="http://schemas.openxmlformats.org/officeDocument/2006/math">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𝑰</m:t>
                        </m:r>
                      </m:e>
                      <m:sub>
                        <m:r>
                          <a:rPr lang="en-US" altLang="zh-CN" sz="1600" b="1" i="1" smtClean="0">
                            <a:solidFill>
                              <a:schemeClr val="bg1"/>
                            </a:solidFill>
                            <a:latin typeface="Cambria Math" panose="02040503050406030204" pitchFamily="18" charset="0"/>
                          </a:rPr>
                          <m:t>𝒏</m:t>
                        </m:r>
                      </m:sub>
                    </m:sSub>
                    <m:r>
                      <a:rPr lang="zh-CN" altLang="en-US" sz="1600" b="1" i="1">
                        <a:solidFill>
                          <a:schemeClr val="bg1"/>
                        </a:solidFill>
                        <a:latin typeface="Cambria Math" panose="02040503050406030204" pitchFamily="18" charset="0"/>
                      </a:rPr>
                      <m:t>。</m:t>
                    </m:r>
                  </m:oMath>
                </a14:m>
                <a:r>
                  <a:rPr lang="zh-CN" altLang="en-US" sz="1600" b="1" dirty="0">
                    <a:solidFill>
                      <a:schemeClr val="bg1"/>
                    </a:solidFill>
                    <a:latin typeface="Calibri" panose="020F0502020204030204" pitchFamily="34" charset="0"/>
                  </a:rPr>
                  <a:t>形式上，</a:t>
                </a:r>
                <a14:m>
                  <m:oMath xmlns:m="http://schemas.openxmlformats.org/officeDocument/2006/math">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𝑰</m:t>
                        </m:r>
                      </m:e>
                      <m:sub>
                        <m:r>
                          <a:rPr lang="en-US" altLang="zh-CN" sz="1600" b="1" i="1" smtClean="0">
                            <a:solidFill>
                              <a:schemeClr val="bg1"/>
                            </a:solidFill>
                            <a:latin typeface="Cambria Math" panose="02040503050406030204" pitchFamily="18" charset="0"/>
                          </a:rPr>
                          <m:t>𝒏</m:t>
                        </m:r>
                      </m:sub>
                    </m:sSub>
                    <m:r>
                      <a:rPr lang="en-US" altLang="zh-CN" sz="1600" b="1" i="1" smtClean="0">
                        <a:solidFill>
                          <a:schemeClr val="bg1"/>
                        </a:solidFill>
                        <a:latin typeface="Cambria Math" panose="02040503050406030204" pitchFamily="18" charset="0"/>
                        <a:ea typeface="Cambria Math" panose="02040503050406030204" pitchFamily="18" charset="0"/>
                      </a:rPr>
                      <m:t>∈</m:t>
                    </m:r>
                    <m:sSup>
                      <m:sSupPr>
                        <m:ctrlPr>
                          <a:rPr lang="en-US" altLang="zh-CN" sz="1600" b="1" i="1" smtClean="0">
                            <a:solidFill>
                              <a:schemeClr val="bg1"/>
                            </a:solidFill>
                            <a:latin typeface="Cambria Math" charset="0"/>
                            <a:ea typeface="Cambria Math" panose="02040503050406030204" pitchFamily="18" charset="0"/>
                          </a:rPr>
                        </m:ctrlPr>
                      </m:sSupPr>
                      <m:e>
                        <m:r>
                          <a:rPr lang="en-US" altLang="zh-CN" sz="1600" b="1" i="1" smtClean="0">
                            <a:solidFill>
                              <a:schemeClr val="bg1"/>
                            </a:solidFill>
                            <a:latin typeface="Cambria Math" panose="02040503050406030204" pitchFamily="18" charset="0"/>
                            <a:ea typeface="Cambria Math" panose="02040503050406030204" pitchFamily="18" charset="0"/>
                          </a:rPr>
                          <m:t>ℝ</m:t>
                        </m:r>
                      </m:e>
                      <m:sup>
                        <m:r>
                          <a:rPr lang="en-US" altLang="zh-CN" sz="1600" b="1" i="1" smtClean="0">
                            <a:solidFill>
                              <a:schemeClr val="bg1"/>
                            </a:solidFill>
                            <a:latin typeface="Cambria Math" panose="02040503050406030204" pitchFamily="18" charset="0"/>
                            <a:ea typeface="Cambria Math" panose="02040503050406030204" pitchFamily="18" charset="0"/>
                          </a:rPr>
                          <m:t>𝒏</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𝒏</m:t>
                        </m:r>
                      </m:sup>
                    </m:sSup>
                  </m:oMath>
                </a14:m>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sSup>
                        <m:sSupPr>
                          <m:ctrlPr>
                            <a:rPr lang="en-US" altLang="zh-CN" sz="1600" b="1" i="1" smtClean="0">
                              <a:solidFill>
                                <a:schemeClr val="bg1"/>
                              </a:solidFill>
                              <a:latin typeface="Cambria Math" charset="0"/>
                              <a:ea typeface="Cambria Math" panose="02040503050406030204" pitchFamily="18" charset="0"/>
                            </a:rPr>
                          </m:ctrlPr>
                        </m:sSupPr>
                        <m:e>
                          <m:r>
                            <a:rPr lang="en-US" altLang="zh-CN" sz="1600" b="1" i="1" smtClean="0">
                              <a:solidFill>
                                <a:schemeClr val="bg1"/>
                              </a:solidFill>
                              <a:latin typeface="Cambria Math" panose="02040503050406030204" pitchFamily="18" charset="0"/>
                              <a:ea typeface="Cambria Math" panose="02040503050406030204" pitchFamily="18" charset="0"/>
                            </a:rPr>
                            <m:t>ℝ</m:t>
                          </m:r>
                        </m:e>
                        <m:sup>
                          <m:r>
                            <a:rPr lang="en-US" altLang="zh-CN" sz="1600" b="1" i="1" smtClean="0">
                              <a:solidFill>
                                <a:schemeClr val="bg1"/>
                              </a:solidFill>
                              <a:latin typeface="Cambria Math" panose="02040503050406030204" pitchFamily="18" charset="0"/>
                              <a:ea typeface="Cambria Math" panose="02040503050406030204" pitchFamily="18" charset="0"/>
                            </a:rPr>
                            <m:t>𝒏</m:t>
                          </m:r>
                        </m:sup>
                      </m:sSup>
                      <m:r>
                        <a:rPr lang="en-US" altLang="zh-CN" sz="1600" b="1" i="1" smtClean="0">
                          <a:solidFill>
                            <a:schemeClr val="bg1"/>
                          </a:solidFill>
                          <a:latin typeface="Cambria Math" panose="02040503050406030204" pitchFamily="18" charset="0"/>
                          <a:ea typeface="Cambria Math" panose="02040503050406030204" pitchFamily="18" charset="0"/>
                        </a:rPr>
                        <m:t>, </m:t>
                      </m:r>
                      <m:sSub>
                        <m:sSubPr>
                          <m:ctrlPr>
                            <a:rPr lang="en-US" altLang="zh-CN" sz="1600" b="1" i="1" smtClean="0">
                              <a:solidFill>
                                <a:schemeClr val="bg1"/>
                              </a:solidFill>
                              <a:latin typeface="Cambria Math" charset="0"/>
                              <a:ea typeface="Cambria Math" panose="02040503050406030204" pitchFamily="18" charset="0"/>
                            </a:rPr>
                          </m:ctrlPr>
                        </m:sSubPr>
                        <m:e>
                          <m:r>
                            <a:rPr lang="en-US" altLang="zh-CN" sz="1600" b="1" i="1" smtClean="0">
                              <a:solidFill>
                                <a:schemeClr val="bg1"/>
                              </a:solidFill>
                              <a:latin typeface="Cambria Math" panose="02040503050406030204" pitchFamily="18" charset="0"/>
                              <a:ea typeface="Cambria Math" panose="02040503050406030204" pitchFamily="18" charset="0"/>
                            </a:rPr>
                            <m:t>𝑰</m:t>
                          </m:r>
                        </m:e>
                        <m:sub>
                          <m:r>
                            <a:rPr lang="en-US" altLang="zh-CN" sz="1600" b="1" i="1" smtClean="0">
                              <a:solidFill>
                                <a:schemeClr val="bg1"/>
                              </a:solidFill>
                              <a:latin typeface="Cambria Math" panose="02040503050406030204" pitchFamily="18" charset="0"/>
                              <a:ea typeface="Cambria Math" panose="02040503050406030204" pitchFamily="18" charset="0"/>
                            </a:rPr>
                            <m:t>𝒏</m:t>
                          </m:r>
                        </m:sub>
                      </m:sSub>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oMath>
                  </m:oMathPara>
                </a14:m>
                <a:endParaRPr lang="en-US" altLang="zh-CN" sz="1600" b="1" dirty="0">
                  <a:solidFill>
                    <a:schemeClr val="bg1"/>
                  </a:solidFill>
                  <a:latin typeface="Calibri" panose="020F0502020204030204" pitchFamily="34" charset="0"/>
                </a:endParaRPr>
              </a:p>
              <a:p>
                <a:pPr>
                  <a:buClr>
                    <a:srgbClr val="F9BD45"/>
                  </a:buClr>
                  <a:buSzPct val="150000"/>
                </a:pPr>
                <a:endParaRPr lang="en-US" altLang="ko-KR" sz="1600" b="1" dirty="0">
                  <a:solidFill>
                    <a:schemeClr val="bg1"/>
                  </a:solidFill>
                  <a:latin typeface="Calibri" panose="020F0502020204030204" pitchFamily="34" charset="0"/>
                </a:endParaRPr>
              </a:p>
            </p:txBody>
          </p:sp>
        </mc:Choice>
        <mc:Fallback xmlns="">
          <p:sp>
            <p:nvSpPr>
              <p:cNvPr id="15" name="TextBox 93">
                <a:extLst>
                  <a:ext uri="{FF2B5EF4-FFF2-40B4-BE49-F238E27FC236}">
                    <a16:creationId xmlns:a16="http://schemas.microsoft.com/office/drawing/2014/main" id="{5C40D9B9-81D3-4A7B-8D40-2E8238475FAC}"/>
                  </a:ext>
                </a:extLst>
              </p:cNvPr>
              <p:cNvSpPr txBox="1">
                <a:spLocks noRot="1" noChangeAspect="1" noMove="1" noResize="1" noEditPoints="1" noAdjustHandles="1" noChangeArrowheads="1" noChangeShapeType="1" noTextEdit="1"/>
              </p:cNvSpPr>
              <p:nvPr/>
            </p:nvSpPr>
            <p:spPr>
              <a:xfrm>
                <a:off x="794656" y="1166251"/>
                <a:ext cx="10474923" cy="1446550"/>
              </a:xfrm>
              <a:prstGeom prst="rect">
                <a:avLst/>
              </a:prstGeom>
              <a:blipFill>
                <a:blip r:embed="rId3"/>
                <a:stretch>
                  <a:fillRect l="-291" r="-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93">
                <a:extLst>
                  <a:ext uri="{FF2B5EF4-FFF2-40B4-BE49-F238E27FC236}">
                    <a16:creationId xmlns:a16="http://schemas.microsoft.com/office/drawing/2014/main" xmlns="" id="{212F631E-CF69-47F5-87DB-83533ED86444}"/>
                  </a:ext>
                </a:extLst>
              </p:cNvPr>
              <p:cNvSpPr txBox="1"/>
              <p:nvPr/>
            </p:nvSpPr>
            <p:spPr>
              <a:xfrm>
                <a:off x="794657" y="2830053"/>
                <a:ext cx="5566038" cy="871072"/>
              </a:xfrm>
              <a:prstGeom prst="rect">
                <a:avLst/>
              </a:prstGeom>
            </p:spPr>
            <p:txBody>
              <a:bodyPr wrap="square" rtlCol="0">
                <a:spAutoFit/>
              </a:bodyPr>
              <a:lstStyle/>
              <a:p>
                <a:pPr>
                  <a:lnSpc>
                    <a:spcPct val="150000"/>
                  </a:lnSpc>
                  <a:buClr>
                    <a:srgbClr val="F9BD45"/>
                  </a:buClr>
                  <a:buSzPct val="150000"/>
                </a:pPr>
                <a:r>
                  <a:rPr lang="zh-CN" altLang="en-US" sz="1600" b="1" dirty="0">
                    <a:solidFill>
                      <a:schemeClr val="bg1"/>
                    </a:solidFill>
                    <a:latin typeface="Calibri" panose="020F0502020204030204" pitchFamily="34" charset="0"/>
                  </a:rPr>
                  <a:t>逆矩阵：矩阵 </a:t>
                </a:r>
                <a14:m>
                  <m:oMath xmlns:m="http://schemas.openxmlformats.org/officeDocument/2006/math">
                    <m:r>
                      <a:rPr lang="en-US" altLang="zh-CN" sz="1600" b="1" i="1" smtClean="0">
                        <a:solidFill>
                          <a:schemeClr val="bg1"/>
                        </a:solidFill>
                        <a:latin typeface="Cambria Math" panose="02040503050406030204" pitchFamily="18" charset="0"/>
                      </a:rPr>
                      <m:t>𝑨</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的逆矩阵记作 </a:t>
                </a:r>
                <a14:m>
                  <m:oMath xmlns:m="http://schemas.openxmlformats.org/officeDocument/2006/math">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𝑨</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sup>
                    </m:sSup>
                  </m:oMath>
                </a14:m>
                <a:r>
                  <a:rPr lang="zh-CN" altLang="en-US" sz="1600" b="1" dirty="0">
                    <a:solidFill>
                      <a:schemeClr val="bg1"/>
                    </a:solidFill>
                    <a:latin typeface="Calibri" panose="020F0502020204030204" pitchFamily="34" charset="0"/>
                  </a:rPr>
                  <a:t>，其满足如下条件：</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𝑨</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sup>
                      </m:sSup>
                      <m:r>
                        <a:rPr lang="en-US" altLang="zh-CN" sz="1600" b="1" i="1" smtClean="0">
                          <a:solidFill>
                            <a:schemeClr val="bg1"/>
                          </a:solidFill>
                          <a:latin typeface="Cambria Math" panose="02040503050406030204" pitchFamily="18" charset="0"/>
                        </a:rPr>
                        <m:t>𝑨</m:t>
                      </m:r>
                      <m:r>
                        <a:rPr lang="en-US" altLang="zh-CN" sz="1600" b="1" i="1" smtClean="0">
                          <a:solidFill>
                            <a:schemeClr val="bg1"/>
                          </a:solidFill>
                          <a:latin typeface="Cambria Math" panose="02040503050406030204" pitchFamily="18" charset="0"/>
                        </a:rPr>
                        <m:t>=</m:t>
                      </m:r>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𝑰</m:t>
                          </m:r>
                        </m:e>
                        <m:sub>
                          <m:r>
                            <a:rPr lang="en-US" altLang="zh-CN" sz="1600" b="1" i="1" smtClean="0">
                              <a:solidFill>
                                <a:schemeClr val="bg1"/>
                              </a:solidFill>
                              <a:latin typeface="Cambria Math" panose="02040503050406030204" pitchFamily="18" charset="0"/>
                            </a:rPr>
                            <m:t>𝒏</m:t>
                          </m:r>
                        </m:sub>
                      </m:sSub>
                    </m:oMath>
                  </m:oMathPara>
                </a14:m>
                <a:endParaRPr lang="en-US" altLang="zh-CN" sz="1600" b="1" dirty="0">
                  <a:solidFill>
                    <a:schemeClr val="bg1"/>
                  </a:solidFill>
                  <a:latin typeface="Calibri" panose="020F0502020204030204" pitchFamily="34" charset="0"/>
                </a:endParaRPr>
              </a:p>
            </p:txBody>
          </p:sp>
        </mc:Choice>
        <mc:Fallback xmlns="">
          <p:sp>
            <p:nvSpPr>
              <p:cNvPr id="19" name="TextBox 93">
                <a:extLst>
                  <a:ext uri="{FF2B5EF4-FFF2-40B4-BE49-F238E27FC236}">
                    <a16:creationId xmlns:a16="http://schemas.microsoft.com/office/drawing/2014/main" id="{212F631E-CF69-47F5-87DB-83533ED86444}"/>
                  </a:ext>
                </a:extLst>
              </p:cNvPr>
              <p:cNvSpPr txBox="1">
                <a:spLocks noRot="1" noChangeAspect="1" noMove="1" noResize="1" noEditPoints="1" noAdjustHandles="1" noChangeArrowheads="1" noChangeShapeType="1" noTextEdit="1"/>
              </p:cNvSpPr>
              <p:nvPr/>
            </p:nvSpPr>
            <p:spPr>
              <a:xfrm>
                <a:off x="794657" y="2830053"/>
                <a:ext cx="5566038" cy="871072"/>
              </a:xfrm>
              <a:prstGeom prst="rect">
                <a:avLst/>
              </a:prstGeom>
              <a:blipFill>
                <a:blip r:embed="rId4"/>
                <a:stretch>
                  <a:fillRect l="-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93">
                <a:extLst>
                  <a:ext uri="{FF2B5EF4-FFF2-40B4-BE49-F238E27FC236}">
                    <a16:creationId xmlns:a16="http://schemas.microsoft.com/office/drawing/2014/main" xmlns="" id="{08445F1E-7532-4FCD-8E57-D4C6B09BBB27}"/>
                  </a:ext>
                </a:extLst>
              </p:cNvPr>
              <p:cNvSpPr txBox="1"/>
              <p:nvPr/>
            </p:nvSpPr>
            <p:spPr>
              <a:xfrm>
                <a:off x="794657" y="3948321"/>
                <a:ext cx="5566038" cy="1909177"/>
              </a:xfrm>
              <a:prstGeom prst="rect">
                <a:avLst/>
              </a:prstGeom>
            </p:spPr>
            <p:txBody>
              <a:bodyPr wrap="square" rtlCol="0">
                <a:spAutoFit/>
              </a:bodyPr>
              <a:lstStyle/>
              <a:p>
                <a:pPr>
                  <a:lnSpc>
                    <a:spcPct val="150000"/>
                  </a:lnSpc>
                  <a:buClr>
                    <a:srgbClr val="F9BD45"/>
                  </a:buClr>
                  <a:buSzPct val="150000"/>
                </a:pPr>
                <a:r>
                  <a:rPr lang="zh-CN" altLang="en-US" sz="1600" b="1" dirty="0">
                    <a:solidFill>
                      <a:schemeClr val="bg1"/>
                    </a:solidFill>
                    <a:latin typeface="Calibri" panose="020F0502020204030204" pitchFamily="34" charset="0"/>
                  </a:rPr>
                  <a:t>通过逆矩阵可以求解下列线性方程组：</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𝑨𝒙</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𝒃</m:t>
                      </m:r>
                    </m:oMath>
                  </m:oMathPara>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即：</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𝑨</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sup>
                      </m:sSup>
                      <m:r>
                        <a:rPr lang="en-US" altLang="zh-CN" sz="1600" b="1" i="1" smtClean="0">
                          <a:solidFill>
                            <a:schemeClr val="bg1"/>
                          </a:solidFill>
                          <a:latin typeface="Cambria Math" panose="02040503050406030204" pitchFamily="18" charset="0"/>
                        </a:rPr>
                        <m:t>𝒃</m:t>
                      </m:r>
                    </m:oMath>
                  </m:oMathPara>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前提：我们可以找到一个矩阵的逆。</a:t>
                </a:r>
                <a:endParaRPr lang="en-US" altLang="zh-CN" sz="1600" b="1" dirty="0">
                  <a:solidFill>
                    <a:schemeClr val="bg1"/>
                  </a:solidFill>
                  <a:latin typeface="Calibri" panose="020F0502020204030204" pitchFamily="34" charset="0"/>
                </a:endParaRPr>
              </a:p>
            </p:txBody>
          </p:sp>
        </mc:Choice>
        <mc:Fallback xmlns="">
          <p:sp>
            <p:nvSpPr>
              <p:cNvPr id="21" name="TextBox 93">
                <a:extLst>
                  <a:ext uri="{FF2B5EF4-FFF2-40B4-BE49-F238E27FC236}">
                    <a16:creationId xmlns:a16="http://schemas.microsoft.com/office/drawing/2014/main" id="{08445F1E-7532-4FCD-8E57-D4C6B09BBB27}"/>
                  </a:ext>
                </a:extLst>
              </p:cNvPr>
              <p:cNvSpPr txBox="1">
                <a:spLocks noRot="1" noChangeAspect="1" noMove="1" noResize="1" noEditPoints="1" noAdjustHandles="1" noChangeArrowheads="1" noChangeShapeType="1" noTextEdit="1"/>
              </p:cNvSpPr>
              <p:nvPr/>
            </p:nvSpPr>
            <p:spPr>
              <a:xfrm>
                <a:off x="794657" y="3948321"/>
                <a:ext cx="5566038" cy="1909177"/>
              </a:xfrm>
              <a:prstGeom prst="rect">
                <a:avLst/>
              </a:prstGeom>
              <a:blipFill>
                <a:blip r:embed="rId5"/>
                <a:stretch>
                  <a:fillRect l="-548" b="-2236"/>
                </a:stretch>
              </a:blipFill>
            </p:spPr>
            <p:txBody>
              <a:bodyPr/>
              <a:lstStyle/>
              <a:p>
                <a:r>
                  <a:rPr lang="en-US">
                    <a:noFill/>
                  </a:rPr>
                  <a:t> </a:t>
                </a:r>
              </a:p>
            </p:txBody>
          </p:sp>
        </mc:Fallback>
      </mc:AlternateContent>
      <p:sp>
        <p:nvSpPr>
          <p:cNvPr id="8" name="Rectangle 3">
            <a:extLst>
              <a:ext uri="{FF2B5EF4-FFF2-40B4-BE49-F238E27FC236}">
                <a16:creationId xmlns:a16="http://schemas.microsoft.com/office/drawing/2014/main" xmlns="" id="{82FFAD13-125E-4C13-A25D-B226E31AFA43}"/>
              </a:ext>
            </a:extLst>
          </p:cNvPr>
          <p:cNvSpPr txBox="1">
            <a:spLocks noChangeArrowheads="1"/>
          </p:cNvSpPr>
          <p:nvPr/>
        </p:nvSpPr>
        <p:spPr bwMode="auto">
          <a:xfrm>
            <a:off x="5072061" y="4818941"/>
            <a:ext cx="3927476" cy="70654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lnSpc>
                <a:spcPct val="150000"/>
              </a:lnSpc>
            </a:pPr>
            <a:r>
              <a:rPr lang="zh-CN" altLang="en-US" sz="1400" b="0" dirty="0">
                <a:solidFill>
                  <a:schemeClr val="bg1">
                    <a:lumMod val="95000"/>
                  </a:schemeClr>
                </a:solidFill>
                <a:effectLst/>
                <a:latin typeface="Calibri" panose="020F0502020204030204" pitchFamily="34" charset="0"/>
              </a:rPr>
              <a:t>对于非方阵而言，其逆矩阵没有定义，讨论此类问题需要用到伪逆和奇异值分解的概念。</a:t>
            </a:r>
            <a:endParaRPr lang="en-US" altLang="ko-KR" sz="1400" b="0" dirty="0">
              <a:solidFill>
                <a:schemeClr val="bg1">
                  <a:lumMod val="95000"/>
                </a:schemeClr>
              </a:solidFill>
              <a:effectLst/>
              <a:latin typeface="Calibri" panose="020F0502020204030204" pitchFamily="34" charset="0"/>
            </a:endParaRPr>
          </a:p>
        </p:txBody>
      </p:sp>
    </p:spTree>
    <p:extLst>
      <p:ext uri="{BB962C8B-B14F-4D97-AF65-F5344CB8AC3E}">
        <p14:creationId xmlns:p14="http://schemas.microsoft.com/office/powerpoint/2010/main" val="69734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线性相关和生成子空间</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93">
                <a:extLst>
                  <a:ext uri="{FF2B5EF4-FFF2-40B4-BE49-F238E27FC236}">
                    <a16:creationId xmlns:a16="http://schemas.microsoft.com/office/drawing/2014/main" xmlns="" id="{08445F1E-7532-4FCD-8E57-D4C6B09BBB27}"/>
                  </a:ext>
                </a:extLst>
              </p:cNvPr>
              <p:cNvSpPr txBox="1"/>
              <p:nvPr/>
            </p:nvSpPr>
            <p:spPr>
              <a:xfrm>
                <a:off x="794657" y="1325437"/>
                <a:ext cx="10972227" cy="4329134"/>
              </a:xfrm>
              <a:prstGeom prst="rect">
                <a:avLst/>
              </a:prstGeom>
            </p:spPr>
            <p:txBody>
              <a:bodyPr wrap="square" rtlCol="0">
                <a:spAutoFit/>
              </a:bodyPr>
              <a:lstStyle/>
              <a:p>
                <a:pPr>
                  <a:lnSpc>
                    <a:spcPct val="150000"/>
                  </a:lnSpc>
                  <a:buClr>
                    <a:srgbClr val="F9BD45"/>
                  </a:buClr>
                  <a:buSzPct val="150000"/>
                </a:pPr>
                <a:r>
                  <a:rPr lang="zh-CN" altLang="en-US" sz="1600" b="1" dirty="0">
                    <a:solidFill>
                      <a:schemeClr val="bg1"/>
                    </a:solidFill>
                    <a:latin typeface="Calibri" panose="020F0502020204030204" pitchFamily="34" charset="0"/>
                  </a:rPr>
                  <a:t>如果逆矩阵 </a:t>
                </a:r>
                <a14:m>
                  <m:oMath xmlns:m="http://schemas.openxmlformats.org/officeDocument/2006/math">
                    <m:sSup>
                      <m:sSupPr>
                        <m:ctrlPr>
                          <a:rPr lang="en-US" altLang="zh-CN" sz="1600" b="1" i="1">
                            <a:solidFill>
                              <a:schemeClr val="bg1"/>
                            </a:solidFill>
                            <a:latin typeface="Cambria Math" charset="0"/>
                          </a:rPr>
                        </m:ctrlPr>
                      </m:sSupPr>
                      <m:e>
                        <m:r>
                          <a:rPr lang="en-US" altLang="zh-CN" sz="1600" b="1" i="1">
                            <a:solidFill>
                              <a:schemeClr val="bg1"/>
                            </a:solidFill>
                            <a:latin typeface="Cambria Math" panose="02040503050406030204" pitchFamily="18" charset="0"/>
                          </a:rPr>
                          <m:t>𝑨</m:t>
                        </m:r>
                      </m:e>
                      <m:sup>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𝟏</m:t>
                        </m:r>
                      </m:sup>
                    </m:sSup>
                  </m:oMath>
                </a14:m>
                <a:r>
                  <a:rPr lang="zh-CN" altLang="en-US" sz="1600" b="1" dirty="0">
                    <a:solidFill>
                      <a:schemeClr val="bg1"/>
                    </a:solidFill>
                    <a:latin typeface="Calibri" panose="020F0502020204030204" pitchFamily="34" charset="0"/>
                  </a:rPr>
                  <a:t> 存在，那么 </a:t>
                </a:r>
                <a14:m>
                  <m:oMath xmlns:m="http://schemas.openxmlformats.org/officeDocument/2006/math">
                    <m:r>
                      <a:rPr lang="en-US" altLang="zh-CN" sz="1600" b="1" i="1">
                        <a:solidFill>
                          <a:schemeClr val="bg1"/>
                        </a:solidFill>
                        <a:latin typeface="Cambria Math" panose="02040503050406030204" pitchFamily="18" charset="0"/>
                      </a:rPr>
                      <m:t>𝑨𝒙</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𝒃</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肯定对于每一个向量 </a:t>
                </a:r>
                <a14:m>
                  <m:oMath xmlns:m="http://schemas.openxmlformats.org/officeDocument/2006/math">
                    <m:r>
                      <a:rPr lang="en-US" altLang="zh-CN" sz="1600" b="1" i="1">
                        <a:solidFill>
                          <a:schemeClr val="bg1"/>
                        </a:solidFill>
                        <a:latin typeface="Cambria Math" panose="02040503050406030204" pitchFamily="18" charset="0"/>
                      </a:rPr>
                      <m:t>𝒃</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恰好存在一个解。但对于向量 </a:t>
                </a:r>
                <a14:m>
                  <m:oMath xmlns:m="http://schemas.openxmlformats.org/officeDocument/2006/math">
                    <m:r>
                      <a:rPr lang="en-US" altLang="zh-CN" sz="1600" b="1" i="1">
                        <a:solidFill>
                          <a:schemeClr val="bg1"/>
                        </a:solidFill>
                        <a:latin typeface="Cambria Math" panose="02040503050406030204" pitchFamily="18" charset="0"/>
                      </a:rPr>
                      <m:t>𝒃</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的某些值，有可能不存在解，或者存在无限多个解。但不存在多于一个解且少于无限多个解的情况，因为：</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 若 </a:t>
                </a:r>
                <a14:m>
                  <m:oMath xmlns:m="http://schemas.openxmlformats.org/officeDocument/2006/math">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 </m:t>
                    </m:r>
                  </m:oMath>
                </a14:m>
                <a:r>
                  <a:rPr lang="zh-CN" altLang="en-US" sz="1600" b="1" dirty="0">
                    <a:solidFill>
                      <a:schemeClr val="bg1"/>
                    </a:solidFill>
                    <a:latin typeface="Calibri" panose="020F0502020204030204" pitchFamily="34" charset="0"/>
                  </a:rPr>
                  <a:t>和 </a:t>
                </a:r>
                <a14:m>
                  <m:oMath xmlns:m="http://schemas.openxmlformats.org/officeDocument/2006/math">
                    <m:r>
                      <a:rPr lang="en-US" altLang="zh-CN" sz="1600" b="1" i="1" smtClean="0">
                        <a:solidFill>
                          <a:schemeClr val="bg1"/>
                        </a:solidFill>
                        <a:latin typeface="Cambria Math" panose="02040503050406030204" pitchFamily="18" charset="0"/>
                      </a:rPr>
                      <m:t>𝒚</m:t>
                    </m:r>
                  </m:oMath>
                </a14:m>
                <a:r>
                  <a:rPr lang="zh-CN" altLang="en-US" sz="1600" b="1" dirty="0">
                    <a:solidFill>
                      <a:schemeClr val="bg1"/>
                    </a:solidFill>
                    <a:latin typeface="Calibri" panose="020F0502020204030204" pitchFamily="34" charset="0"/>
                  </a:rPr>
                  <a:t> 都是某方程组的解，则：</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𝒛</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𝜶</m:t>
                      </m:r>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𝟏</m:t>
                          </m:r>
                          <m:r>
                            <a:rPr lang="en-US" altLang="zh-CN" sz="1600" b="1" i="1" smtClean="0">
                              <a:solidFill>
                                <a:schemeClr val="bg1"/>
                              </a:solidFill>
                              <a:latin typeface="Cambria Math" panose="02040503050406030204" pitchFamily="18" charset="0"/>
                            </a:rPr>
                            <m:t>−</m:t>
                          </m:r>
                          <m:r>
                            <a:rPr lang="zh-CN" altLang="en-US" sz="1600" b="1" i="1" smtClean="0">
                              <a:solidFill>
                                <a:schemeClr val="bg1"/>
                              </a:solidFill>
                              <a:latin typeface="Cambria Math" panose="02040503050406030204" pitchFamily="18" charset="0"/>
                            </a:rPr>
                            <m:t>𝜶</m:t>
                          </m:r>
                        </m:e>
                      </m:d>
                      <m:r>
                        <a:rPr lang="en-US" altLang="zh-CN" sz="1600" b="1" i="1" smtClean="0">
                          <a:solidFill>
                            <a:schemeClr val="bg1"/>
                          </a:solidFill>
                          <a:latin typeface="Cambria Math" panose="02040503050406030204" pitchFamily="18" charset="0"/>
                        </a:rPr>
                        <m:t>𝒚</m:t>
                      </m:r>
                    </m:oMath>
                  </m:oMathPara>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也是该方程组的解。</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𝑨</m:t>
                          </m:r>
                        </m:e>
                        <m:sup>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𝟏</m:t>
                          </m:r>
                        </m:sup>
                      </m:sSup>
                      <m:r>
                        <a:rPr lang="en-US" altLang="zh-CN" sz="1600" b="1" i="1" smtClean="0">
                          <a:solidFill>
                            <a:schemeClr val="bg1"/>
                          </a:solidFill>
                          <a:latin typeface="Cambria Math" panose="02040503050406030204" pitchFamily="18" charset="0"/>
                        </a:rPr>
                        <m:t>𝒃</m:t>
                      </m:r>
                    </m:oMath>
                  </m:oMathPara>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为了分析方程由多少解，将 </a:t>
                </a:r>
                <a14:m>
                  <m:oMath xmlns:m="http://schemas.openxmlformats.org/officeDocument/2006/math">
                    <m:r>
                      <a:rPr lang="en-US" altLang="zh-CN" sz="1600" b="1" i="1">
                        <a:solidFill>
                          <a:schemeClr val="bg1"/>
                        </a:solidFill>
                        <a:latin typeface="Cambria Math" panose="02040503050406030204" pitchFamily="18" charset="0"/>
                      </a:rPr>
                      <m:t>𝑨</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的列向量看作</a:t>
                </a:r>
                <a:r>
                  <a:rPr lang="zh-CN" altLang="en-US" sz="1600" b="1" dirty="0" smtClean="0">
                    <a:solidFill>
                      <a:schemeClr val="bg1"/>
                    </a:solidFill>
                    <a:latin typeface="Calibri" panose="020F0502020204030204" pitchFamily="34" charset="0"/>
                  </a:rPr>
                  <a:t>从原点</a:t>
                </a:r>
                <a:r>
                  <a:rPr lang="zh-CN" altLang="en-US" sz="1600" b="1" dirty="0">
                    <a:solidFill>
                      <a:schemeClr val="bg1"/>
                    </a:solidFill>
                    <a:latin typeface="Calibri" panose="020F0502020204030204" pitchFamily="34" charset="0"/>
                  </a:rPr>
                  <a:t>出发的不同方向，确定有多少方法可以到达向量 </a:t>
                </a:r>
                <a14:m>
                  <m:oMath xmlns:m="http://schemas.openxmlformats.org/officeDocument/2006/math">
                    <m:r>
                      <a:rPr lang="en-US" altLang="zh-CN" sz="1600" b="1" i="1">
                        <a:solidFill>
                          <a:schemeClr val="bg1"/>
                        </a:solidFill>
                        <a:latin typeface="Cambria Math" panose="02040503050406030204" pitchFamily="18" charset="0"/>
                      </a:rPr>
                      <m:t>𝒃</m:t>
                    </m:r>
                  </m:oMath>
                </a14:m>
                <a:r>
                  <a:rPr lang="zh-CN" altLang="en-US" sz="1600" b="1" dirty="0">
                    <a:solidFill>
                      <a:schemeClr val="bg1"/>
                    </a:solidFill>
                    <a:latin typeface="Calibri" panose="020F0502020204030204" pitchFamily="34" charset="0"/>
                  </a:rPr>
                  <a:t>，则向量 </a:t>
                </a:r>
                <a14:m>
                  <m:oMath xmlns:m="http://schemas.openxmlformats.org/officeDocument/2006/math">
                    <m:r>
                      <a:rPr lang="en-US" altLang="zh-CN" sz="1600" b="1" i="1" smtClean="0">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中的每个元素 </a:t>
                </a:r>
                <a14:m>
                  <m:oMath xmlns:m="http://schemas.openxmlformats.org/officeDocument/2006/math">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𝒙</m:t>
                        </m:r>
                      </m:e>
                      <m:sub>
                        <m:r>
                          <a:rPr lang="en-US" altLang="zh-CN" sz="1600" b="1" i="1" smtClean="0">
                            <a:solidFill>
                              <a:schemeClr val="bg1"/>
                            </a:solidFill>
                            <a:latin typeface="Cambria Math" panose="02040503050406030204" pitchFamily="18" charset="0"/>
                          </a:rPr>
                          <m:t>𝒊</m:t>
                        </m:r>
                      </m:sub>
                    </m:sSub>
                  </m:oMath>
                </a14:m>
                <a:r>
                  <a:rPr lang="zh-CN" altLang="en-US" sz="1600" b="1" dirty="0">
                    <a:solidFill>
                      <a:schemeClr val="bg1"/>
                    </a:solidFill>
                    <a:latin typeface="Calibri" panose="020F0502020204030204" pitchFamily="34" charset="0"/>
                  </a:rPr>
                  <a:t> 表示应该沿着第 </a:t>
                </a:r>
                <a14:m>
                  <m:oMath xmlns:m="http://schemas.openxmlformats.org/officeDocument/2006/math">
                    <m:r>
                      <a:rPr lang="en-US" altLang="zh-CN" sz="1600" b="1" i="1" smtClean="0">
                        <a:solidFill>
                          <a:schemeClr val="bg1"/>
                        </a:solidFill>
                        <a:latin typeface="Cambria Math" panose="02040503050406030204" pitchFamily="18" charset="0"/>
                      </a:rPr>
                      <m:t>𝒊</m:t>
                    </m:r>
                  </m:oMath>
                </a14:m>
                <a:r>
                  <a:rPr lang="zh-CN" altLang="en-US" sz="1600" b="1" dirty="0">
                    <a:solidFill>
                      <a:schemeClr val="bg1"/>
                    </a:solidFill>
                    <a:latin typeface="Calibri" panose="020F0502020204030204" pitchFamily="34" charset="0"/>
                  </a:rPr>
                  <a:t> 个方向走多远：</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r>
                        <a:rPr lang="en-US" altLang="zh-CN" sz="1600" b="1" i="1" smtClean="0">
                          <a:solidFill>
                            <a:schemeClr val="bg1"/>
                          </a:solidFill>
                          <a:latin typeface="Cambria Math" panose="02040503050406030204" pitchFamily="18" charset="0"/>
                        </a:rPr>
                        <m:t>𝑨𝒙</m:t>
                      </m:r>
                      <m:r>
                        <a:rPr lang="en-US" altLang="zh-CN" sz="1600" b="1" i="1" smtClean="0">
                          <a:solidFill>
                            <a:schemeClr val="bg1"/>
                          </a:solidFill>
                          <a:latin typeface="Cambria Math" panose="02040503050406030204" pitchFamily="18" charset="0"/>
                        </a:rPr>
                        <m:t>=</m:t>
                      </m:r>
                      <m:nary>
                        <m:naryPr>
                          <m:chr m:val="∑"/>
                          <m:supHide m:val="on"/>
                          <m:ctrlPr>
                            <a:rPr lang="en-US" altLang="zh-CN" sz="1600" b="1" i="1" smtClean="0">
                              <a:solidFill>
                                <a:schemeClr val="bg1"/>
                              </a:solidFill>
                              <a:latin typeface="Cambria Math" charset="0"/>
                            </a:rPr>
                          </m:ctrlPr>
                        </m:naryPr>
                        <m:sub>
                          <m:r>
                            <m:rPr>
                              <m:brk m:alnAt="7"/>
                            </m:rPr>
                            <a:rPr lang="en-US" altLang="zh-CN" sz="1600" b="1" i="1" smtClean="0">
                              <a:solidFill>
                                <a:schemeClr val="bg1"/>
                              </a:solidFill>
                              <a:latin typeface="Cambria Math" panose="02040503050406030204" pitchFamily="18" charset="0"/>
                            </a:rPr>
                            <m:t>𝒊</m:t>
                          </m:r>
                        </m:sub>
                        <m:sup/>
                        <m:e>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𝒙</m:t>
                              </m:r>
                            </m:e>
                            <m:sub>
                              <m:r>
                                <a:rPr lang="en-US" altLang="zh-CN" sz="1600" b="1" i="1" smtClean="0">
                                  <a:solidFill>
                                    <a:schemeClr val="bg1"/>
                                  </a:solidFill>
                                  <a:latin typeface="Cambria Math" panose="02040503050406030204" pitchFamily="18" charset="0"/>
                                </a:rPr>
                                <m:t>𝒊</m:t>
                              </m:r>
                            </m:sub>
                          </m:sSub>
                          <m:sSub>
                            <m:sSubPr>
                              <m:ctrlPr>
                                <a:rPr lang="en-US" altLang="zh-CN" sz="1600" b="1" i="1" smtClean="0">
                                  <a:solidFill>
                                    <a:schemeClr val="bg1"/>
                                  </a:solidFill>
                                  <a:latin typeface="Cambria Math" charset="0"/>
                                </a:rPr>
                              </m:ctrlPr>
                            </m:sSubPr>
                            <m:e>
                              <m:r>
                                <a:rPr lang="en-US" altLang="zh-CN" sz="1600" b="1" i="1" smtClean="0">
                                  <a:solidFill>
                                    <a:schemeClr val="bg1"/>
                                  </a:solidFill>
                                  <a:latin typeface="Cambria Math" panose="02040503050406030204" pitchFamily="18" charset="0"/>
                                </a:rPr>
                                <m:t>𝑨</m:t>
                              </m:r>
                            </m:e>
                            <m:sub>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𝒊</m:t>
                              </m:r>
                            </m:sub>
                          </m:sSub>
                        </m:e>
                      </m:nary>
                    </m:oMath>
                  </m:oMathPara>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上面这种操作被成为：</a:t>
                </a:r>
                <a:r>
                  <a:rPr lang="zh-CN" altLang="en-US" sz="1600" b="1" dirty="0">
                    <a:solidFill>
                      <a:srgbClr val="92D050"/>
                    </a:solidFill>
                    <a:latin typeface="Calibri" panose="020F0502020204030204" pitchFamily="34" charset="0"/>
                  </a:rPr>
                  <a:t>线性组合</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p:txBody>
          </p:sp>
        </mc:Choice>
        <mc:Fallback xmlns="">
          <p:sp>
            <p:nvSpPr>
              <p:cNvPr id="21" name="TextBox 93">
                <a:extLst>
                  <a:ext uri="{FF2B5EF4-FFF2-40B4-BE49-F238E27FC236}">
                    <a16:creationId xmlns:a16="http://schemas.microsoft.com/office/drawing/2014/main" xmlns:a14="http://schemas.microsoft.com/office/drawing/2010/main" xmlns="" id="{08445F1E-7532-4FCD-8E57-D4C6B09BBB27}"/>
                  </a:ext>
                </a:extLst>
              </p:cNvPr>
              <p:cNvSpPr txBox="1">
                <a:spLocks noRot="1" noChangeAspect="1" noMove="1" noResize="1" noEditPoints="1" noAdjustHandles="1" noChangeArrowheads="1" noChangeShapeType="1" noTextEdit="1"/>
              </p:cNvSpPr>
              <p:nvPr/>
            </p:nvSpPr>
            <p:spPr>
              <a:xfrm>
                <a:off x="794657" y="1325437"/>
                <a:ext cx="10972227" cy="4329134"/>
              </a:xfrm>
              <a:prstGeom prst="rect">
                <a:avLst/>
              </a:prstGeom>
              <a:blipFill rotWithShape="0">
                <a:blip r:embed="rId3"/>
                <a:stretch>
                  <a:fillRect l="-2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119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线性相关和生成子空间</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93">
                <a:extLst>
                  <a:ext uri="{FF2B5EF4-FFF2-40B4-BE49-F238E27FC236}">
                    <a16:creationId xmlns:a16="http://schemas.microsoft.com/office/drawing/2014/main" xmlns="" id="{069916DF-D042-454C-B42D-1BF15CA49FCF}"/>
                  </a:ext>
                </a:extLst>
              </p:cNvPr>
              <p:cNvSpPr txBox="1"/>
              <p:nvPr/>
            </p:nvSpPr>
            <p:spPr>
              <a:xfrm>
                <a:off x="794657" y="1202691"/>
                <a:ext cx="9945532" cy="3904787"/>
              </a:xfrm>
              <a:prstGeom prst="rect">
                <a:avLst/>
              </a:prstGeom>
            </p:spPr>
            <p:txBody>
              <a:bodyPr wrap="square" rtlCol="0">
                <a:spAutoFit/>
              </a:bodyPr>
              <a:lstStyle/>
              <a:p>
                <a:pPr>
                  <a:lnSpc>
                    <a:spcPct val="150000"/>
                  </a:lnSpc>
                  <a:buClr>
                    <a:srgbClr val="F9BD45"/>
                  </a:buClr>
                  <a:buSzPct val="150000"/>
                </a:pPr>
                <a:r>
                  <a:rPr lang="zh-CN" altLang="en-US" sz="1600" b="1" dirty="0">
                    <a:solidFill>
                      <a:schemeClr val="bg1"/>
                    </a:solidFill>
                    <a:latin typeface="Calibri" panose="020F0502020204030204" pitchFamily="34" charset="0"/>
                  </a:rPr>
                  <a:t>形式上，一组向量的线性组合是指每个向量乘以对应标量系数之后的和，即</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nary>
                        <m:naryPr>
                          <m:chr m:val="∑"/>
                          <m:supHide m:val="on"/>
                          <m:ctrlPr>
                            <a:rPr lang="en-US" altLang="ko-KR" sz="1600" b="1" i="1" smtClean="0">
                              <a:solidFill>
                                <a:schemeClr val="bg1"/>
                              </a:solidFill>
                              <a:latin typeface="Cambria Math" charset="0"/>
                            </a:rPr>
                          </m:ctrlPr>
                        </m:naryPr>
                        <m:sub>
                          <m:r>
                            <m:rPr>
                              <m:brk m:alnAt="7"/>
                            </m:rPr>
                            <a:rPr lang="en-US" altLang="ko-KR" sz="1600" b="1" i="1" smtClean="0">
                              <a:solidFill>
                                <a:schemeClr val="bg1"/>
                              </a:solidFill>
                              <a:latin typeface="Cambria Math" panose="02040503050406030204" pitchFamily="18" charset="0"/>
                            </a:rPr>
                            <m:t>𝒊</m:t>
                          </m:r>
                        </m:sub>
                        <m:sup/>
                        <m:e>
                          <m:sSub>
                            <m:sSubPr>
                              <m:ctrlPr>
                                <a:rPr lang="en-US" altLang="ko-KR" sz="1600" b="1" i="1" smtClean="0">
                                  <a:solidFill>
                                    <a:schemeClr val="bg1"/>
                                  </a:solidFill>
                                  <a:latin typeface="Cambria Math" charset="0"/>
                                </a:rPr>
                              </m:ctrlPr>
                            </m:sSubPr>
                            <m:e>
                              <m:r>
                                <a:rPr lang="en-US" altLang="ko-KR" sz="1600" b="1" i="1" smtClean="0">
                                  <a:solidFill>
                                    <a:schemeClr val="bg1"/>
                                  </a:solidFill>
                                  <a:latin typeface="Cambria Math" panose="02040503050406030204" pitchFamily="18" charset="0"/>
                                </a:rPr>
                                <m:t>𝒄</m:t>
                              </m:r>
                            </m:e>
                            <m:sub>
                              <m:r>
                                <a:rPr lang="en-US" altLang="ko-KR" sz="1600" b="1" i="1" smtClean="0">
                                  <a:solidFill>
                                    <a:schemeClr val="bg1"/>
                                  </a:solidFill>
                                  <a:latin typeface="Cambria Math" panose="02040503050406030204" pitchFamily="18" charset="0"/>
                                </a:rPr>
                                <m:t>𝒊</m:t>
                              </m:r>
                            </m:sub>
                          </m:sSub>
                          <m:sSup>
                            <m:sSupPr>
                              <m:ctrlPr>
                                <a:rPr lang="en-US" altLang="ko-KR" sz="1600" b="1" i="1" smtClean="0">
                                  <a:solidFill>
                                    <a:schemeClr val="bg1"/>
                                  </a:solidFill>
                                  <a:latin typeface="Cambria Math" charset="0"/>
                                </a:rPr>
                              </m:ctrlPr>
                            </m:sSupPr>
                            <m:e>
                              <m:r>
                                <a:rPr lang="en-US" altLang="ko-KR" sz="1600" b="1" i="1" smtClean="0">
                                  <a:solidFill>
                                    <a:schemeClr val="bg1"/>
                                  </a:solidFill>
                                  <a:latin typeface="Cambria Math" panose="02040503050406030204" pitchFamily="18" charset="0"/>
                                </a:rPr>
                                <m:t>𝒗</m:t>
                              </m:r>
                            </m:e>
                            <m:sup>
                              <m:r>
                                <a:rPr lang="en-US" altLang="ko-KR" sz="1600" b="1" i="1" smtClean="0">
                                  <a:solidFill>
                                    <a:schemeClr val="bg1"/>
                                  </a:solidFill>
                                  <a:latin typeface="Cambria Math" panose="02040503050406030204" pitchFamily="18" charset="0"/>
                                </a:rPr>
                                <m:t>(</m:t>
                              </m:r>
                              <m:r>
                                <a:rPr lang="en-US" altLang="ko-KR" sz="1600" b="1" i="1" smtClean="0">
                                  <a:solidFill>
                                    <a:schemeClr val="bg1"/>
                                  </a:solidFill>
                                  <a:latin typeface="Cambria Math" panose="02040503050406030204" pitchFamily="18" charset="0"/>
                                </a:rPr>
                                <m:t>𝒊</m:t>
                              </m:r>
                              <m:r>
                                <a:rPr lang="en-US" altLang="ko-KR" sz="1600" b="1" i="1" smtClean="0">
                                  <a:solidFill>
                                    <a:schemeClr val="bg1"/>
                                  </a:solidFill>
                                  <a:latin typeface="Cambria Math" panose="02040503050406030204" pitchFamily="18" charset="0"/>
                                </a:rPr>
                                <m:t>)</m:t>
                              </m:r>
                            </m:sup>
                          </m:sSup>
                        </m:e>
                      </m:nary>
                    </m:oMath>
                  </m:oMathPara>
                </a14:m>
                <a:endParaRPr lang="en-US" altLang="ko-KR"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一组向量的</a:t>
                </a:r>
                <a:r>
                  <a:rPr lang="zh-CN" altLang="en-US" sz="1600" b="1" dirty="0">
                    <a:solidFill>
                      <a:srgbClr val="92D050"/>
                    </a:solidFill>
                    <a:latin typeface="Calibri" panose="020F0502020204030204" pitchFamily="34" charset="0"/>
                  </a:rPr>
                  <a:t>生成子空间</a:t>
                </a:r>
                <a:r>
                  <a:rPr lang="zh-CN" altLang="en-US" sz="1600" b="1" dirty="0">
                    <a:solidFill>
                      <a:schemeClr val="bg1"/>
                    </a:solidFill>
                    <a:latin typeface="Calibri" panose="020F0502020204030204" pitchFamily="34" charset="0"/>
                  </a:rPr>
                  <a:t>是原始向量线性组合后所能得到的点的集合。</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为了使方程</a:t>
                </a:r>
                <a14:m>
                  <m:oMath xmlns:m="http://schemas.openxmlformats.org/officeDocument/2006/math">
                    <m:r>
                      <a:rPr lang="en-US" altLang="zh-CN" sz="1600" b="1" i="0" smtClean="0">
                        <a:solidFill>
                          <a:schemeClr val="bg1"/>
                        </a:solidFill>
                        <a:latin typeface="Cambria Math" panose="02040503050406030204" pitchFamily="18" charset="0"/>
                      </a:rPr>
                      <m:t> </m:t>
                    </m:r>
                    <m:r>
                      <a:rPr lang="en-US" altLang="zh-CN" sz="1600" b="1" i="1">
                        <a:solidFill>
                          <a:schemeClr val="bg1"/>
                        </a:solidFill>
                        <a:latin typeface="Cambria Math" panose="02040503050406030204" pitchFamily="18" charset="0"/>
                      </a:rPr>
                      <m:t>𝑨𝒙</m:t>
                    </m:r>
                    <m:r>
                      <a:rPr lang="en-US" altLang="zh-CN" sz="1600" b="1" i="1">
                        <a:solidFill>
                          <a:schemeClr val="bg1"/>
                        </a:solidFill>
                        <a:latin typeface="Cambria Math" panose="02040503050406030204" pitchFamily="18" charset="0"/>
                      </a:rPr>
                      <m:t>=</m:t>
                    </m:r>
                    <m:r>
                      <a:rPr lang="en-US" altLang="zh-CN" sz="1600" b="1" i="1">
                        <a:solidFill>
                          <a:schemeClr val="bg1"/>
                        </a:solidFill>
                        <a:latin typeface="Cambria Math" panose="02040503050406030204" pitchFamily="18" charset="0"/>
                      </a:rPr>
                      <m:t>𝒃</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对于任意向量 </a:t>
                </a:r>
                <a14:m>
                  <m:oMath xmlns:m="http://schemas.openxmlformats.org/officeDocument/2006/math">
                    <m:r>
                      <a:rPr lang="en-US" altLang="zh-CN" sz="1600" b="1" i="1">
                        <a:solidFill>
                          <a:schemeClr val="bg1"/>
                        </a:solidFill>
                        <a:latin typeface="Cambria Math" panose="02040503050406030204" pitchFamily="18" charset="0"/>
                      </a:rPr>
                      <m:t>𝒃</m:t>
                    </m:r>
                    <m:r>
                      <a:rPr lang="en-US" altLang="zh-CN" sz="1600" b="1" i="1" smtClean="0">
                        <a:solidFill>
                          <a:schemeClr val="bg1"/>
                        </a:solidFill>
                        <a:latin typeface="Cambria Math" panose="02040503050406030204" pitchFamily="18" charset="0"/>
                        <a:ea typeface="Cambria Math" panose="02040503050406030204" pitchFamily="18" charset="0"/>
                      </a:rPr>
                      <m:t>∈</m:t>
                    </m:r>
                    <m:sSup>
                      <m:sSupPr>
                        <m:ctrlPr>
                          <a:rPr lang="en-US" altLang="zh-CN" sz="1600" b="1" i="1" smtClean="0">
                            <a:solidFill>
                              <a:schemeClr val="bg1"/>
                            </a:solidFill>
                            <a:latin typeface="Cambria Math" charset="0"/>
                            <a:ea typeface="Cambria Math" panose="02040503050406030204" pitchFamily="18" charset="0"/>
                          </a:rPr>
                        </m:ctrlPr>
                      </m:sSupPr>
                      <m:e>
                        <m:r>
                          <a:rPr lang="en-US" altLang="zh-CN" sz="1600" b="1" i="1" smtClean="0">
                            <a:solidFill>
                              <a:schemeClr val="bg1"/>
                            </a:solidFill>
                            <a:latin typeface="Cambria Math" panose="02040503050406030204" pitchFamily="18" charset="0"/>
                            <a:ea typeface="Cambria Math" panose="02040503050406030204" pitchFamily="18" charset="0"/>
                          </a:rPr>
                          <m:t>ℝ</m:t>
                        </m:r>
                      </m:e>
                      <m:sup>
                        <m:r>
                          <a:rPr lang="en-US" altLang="zh-CN" sz="1600" b="1" i="1" smtClean="0">
                            <a:solidFill>
                              <a:schemeClr val="bg1"/>
                            </a:solidFill>
                            <a:latin typeface="Cambria Math" panose="02040503050406030204" pitchFamily="18" charset="0"/>
                            <a:ea typeface="Cambria Math" panose="02040503050406030204" pitchFamily="18" charset="0"/>
                          </a:rPr>
                          <m:t>𝒎</m:t>
                        </m:r>
                      </m:sup>
                    </m:sSup>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都存在解，则矩阵 </a:t>
                </a:r>
                <a14:m>
                  <m:oMath xmlns:m="http://schemas.openxmlformats.org/officeDocument/2006/math">
                    <m:r>
                      <a:rPr lang="en-US" altLang="zh-CN" sz="1600" b="1" i="1" smtClean="0">
                        <a:solidFill>
                          <a:schemeClr val="bg1"/>
                        </a:solidFill>
                        <a:latin typeface="Cambria Math" panose="02040503050406030204" pitchFamily="18" charset="0"/>
                      </a:rPr>
                      <m:t>𝑨</m:t>
                    </m:r>
                    <m:r>
                      <a:rPr lang="en-US" altLang="zh-CN" sz="1600" b="1" i="1" smtClean="0">
                        <a:solidFill>
                          <a:schemeClr val="bg1"/>
                        </a:solidFill>
                        <a:latin typeface="Cambria Math" panose="02040503050406030204" pitchFamily="18" charset="0"/>
                        <a:ea typeface="Cambria Math" panose="02040503050406030204" pitchFamily="18" charset="0"/>
                      </a:rPr>
                      <m:t>∈</m:t>
                    </m:r>
                    <m:sSup>
                      <m:sSupPr>
                        <m:ctrlPr>
                          <a:rPr lang="en-US" altLang="zh-CN" sz="1600" b="1" i="1" smtClean="0">
                            <a:solidFill>
                              <a:schemeClr val="bg1"/>
                            </a:solidFill>
                            <a:latin typeface="Cambria Math" charset="0"/>
                            <a:ea typeface="Cambria Math" panose="02040503050406030204" pitchFamily="18" charset="0"/>
                          </a:rPr>
                        </m:ctrlPr>
                      </m:sSupPr>
                      <m:e>
                        <m:r>
                          <a:rPr lang="en-US" altLang="zh-CN" sz="1600" b="1" i="1" smtClean="0">
                            <a:solidFill>
                              <a:schemeClr val="bg1"/>
                            </a:solidFill>
                            <a:latin typeface="Cambria Math" panose="02040503050406030204" pitchFamily="18" charset="0"/>
                            <a:ea typeface="Cambria Math" panose="02040503050406030204" pitchFamily="18" charset="0"/>
                          </a:rPr>
                          <m:t>ℝ</m:t>
                        </m:r>
                      </m:e>
                      <m:sup>
                        <m:r>
                          <a:rPr lang="en-US" altLang="zh-CN" sz="1600" b="1" i="1" smtClean="0">
                            <a:solidFill>
                              <a:schemeClr val="bg1"/>
                            </a:solidFill>
                            <a:latin typeface="Cambria Math" panose="02040503050406030204" pitchFamily="18" charset="0"/>
                            <a:ea typeface="Cambria Math" panose="02040503050406030204" pitchFamily="18" charset="0"/>
                          </a:rPr>
                          <m:t>𝒏</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𝒏</m:t>
                        </m:r>
                      </m:sup>
                    </m:sSup>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的列向量的生成子空间是整个 </a:t>
                </a:r>
                <a14:m>
                  <m:oMath xmlns:m="http://schemas.openxmlformats.org/officeDocument/2006/math">
                    <m:sSup>
                      <m:sSupPr>
                        <m:ctrlPr>
                          <a:rPr lang="en-US" altLang="zh-CN" sz="1600" b="1" i="1">
                            <a:solidFill>
                              <a:schemeClr val="bg1"/>
                            </a:solidFill>
                            <a:latin typeface="Cambria Math" charset="0"/>
                            <a:ea typeface="Cambria Math" panose="02040503050406030204" pitchFamily="18" charset="0"/>
                          </a:rPr>
                        </m:ctrlPr>
                      </m:sSupPr>
                      <m:e>
                        <m:r>
                          <a:rPr lang="en-US" altLang="zh-CN" sz="1600" b="1" i="1">
                            <a:solidFill>
                              <a:schemeClr val="bg1"/>
                            </a:solidFill>
                            <a:latin typeface="Cambria Math" panose="02040503050406030204" pitchFamily="18" charset="0"/>
                            <a:ea typeface="Cambria Math" panose="02040503050406030204" pitchFamily="18" charset="0"/>
                          </a:rPr>
                          <m:t>ℝ</m:t>
                        </m:r>
                      </m:e>
                      <m:sup>
                        <m:r>
                          <a:rPr lang="en-US" altLang="zh-CN" sz="1600" b="1" i="1">
                            <a:solidFill>
                              <a:schemeClr val="bg1"/>
                            </a:solidFill>
                            <a:latin typeface="Cambria Math" panose="02040503050406030204" pitchFamily="18" charset="0"/>
                            <a:ea typeface="Cambria Math" panose="02040503050406030204" pitchFamily="18" charset="0"/>
                          </a:rPr>
                          <m:t>𝒎</m:t>
                        </m:r>
                      </m:sup>
                    </m:sSup>
                  </m:oMath>
                </a14:m>
                <a:r>
                  <a:rPr lang="zh-CN" altLang="en-US" sz="1600" b="1" dirty="0">
                    <a:solidFill>
                      <a:schemeClr val="bg1"/>
                    </a:solidFill>
                    <a:latin typeface="Calibri" panose="020F0502020204030204" pitchFamily="34" charset="0"/>
                  </a:rPr>
                  <a:t>，意味着</a:t>
                </a:r>
                <a:r>
                  <a:rPr lang="en-US" altLang="zh-CN" sz="1600" b="1" dirty="0">
                    <a:solidFill>
                      <a:schemeClr val="bg1"/>
                    </a:solidFill>
                    <a:latin typeface="Calibri" panose="020F0502020204030204" pitchFamily="34" charset="0"/>
                  </a:rPr>
                  <a:t> </a:t>
                </a:r>
                <a14:m>
                  <m:oMath xmlns:m="http://schemas.openxmlformats.org/officeDocument/2006/math">
                    <m:r>
                      <a:rPr lang="en-US" altLang="zh-CN" sz="1600" b="1" i="1">
                        <a:solidFill>
                          <a:schemeClr val="bg1"/>
                        </a:solidFill>
                        <a:latin typeface="Cambria Math" panose="02040503050406030204" pitchFamily="18" charset="0"/>
                      </a:rPr>
                      <m:t>𝑨</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至少有 </a:t>
                </a:r>
                <a14:m>
                  <m:oMath xmlns:m="http://schemas.openxmlformats.org/officeDocument/2006/math">
                    <m:r>
                      <a:rPr lang="en-US" altLang="zh-CN" sz="1600" b="1" i="1" smtClean="0">
                        <a:solidFill>
                          <a:schemeClr val="bg1"/>
                        </a:solidFill>
                        <a:latin typeface="Cambria Math" panose="02040503050406030204" pitchFamily="18" charset="0"/>
                      </a:rPr>
                      <m:t>𝒎</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列，即 </a:t>
                </a:r>
                <a14:m>
                  <m:oMath xmlns:m="http://schemas.openxmlformats.org/officeDocument/2006/math">
                    <m:r>
                      <a:rPr lang="en-US" altLang="zh-CN" sz="1600" b="1" i="1" smtClean="0">
                        <a:solidFill>
                          <a:schemeClr val="bg1"/>
                        </a:solidFill>
                        <a:latin typeface="Cambria Math" panose="02040503050406030204" pitchFamily="18" charset="0"/>
                      </a:rPr>
                      <m:t>𝒏</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𝒎</m:t>
                    </m:r>
                  </m:oMath>
                </a14:m>
                <a:r>
                  <a:rPr lang="zh-CN" altLang="en-US" sz="1600" b="1" dirty="0">
                    <a:solidFill>
                      <a:schemeClr val="bg1"/>
                    </a:solidFill>
                    <a:latin typeface="Calibri" panose="020F0502020204030204" pitchFamily="34" charset="0"/>
                  </a:rPr>
                  <a:t>。</a:t>
                </a:r>
                <a:r>
                  <a:rPr lang="en-US" altLang="zh-CN" sz="1600" b="1" dirty="0">
                    <a:solidFill>
                      <a:schemeClr val="bg1"/>
                    </a:solidFill>
                    <a:latin typeface="Calibri" panose="020F0502020204030204" pitchFamily="34" charset="0"/>
                  </a:rPr>
                  <a:t>(</a:t>
                </a:r>
                <a:r>
                  <a:rPr lang="zh-CN" altLang="en-US" sz="1600" b="1" dirty="0">
                    <a:solidFill>
                      <a:schemeClr val="bg1"/>
                    </a:solidFill>
                    <a:latin typeface="Calibri" panose="020F0502020204030204" pitchFamily="34" charset="0"/>
                  </a:rPr>
                  <a:t>方程组对每一点都有解的</a:t>
                </a:r>
                <a:r>
                  <a:rPr lang="zh-CN" altLang="en-US" sz="1600" b="1" dirty="0">
                    <a:solidFill>
                      <a:srgbClr val="92D050"/>
                    </a:solidFill>
                    <a:latin typeface="Calibri" panose="020F0502020204030204" pitchFamily="34" charset="0"/>
                  </a:rPr>
                  <a:t>必要非充分</a:t>
                </a:r>
                <a:r>
                  <a:rPr lang="zh-CN" altLang="en-US" sz="1600" b="1" dirty="0">
                    <a:solidFill>
                      <a:schemeClr val="bg1"/>
                    </a:solidFill>
                    <a:latin typeface="Calibri" panose="020F0502020204030204" pitchFamily="34" charset="0"/>
                  </a:rPr>
                  <a:t>条件</a:t>
                </a:r>
                <a:r>
                  <a:rPr lang="en-US" altLang="zh-CN" sz="1600" b="1" dirty="0">
                    <a:solidFill>
                      <a:schemeClr val="bg1"/>
                    </a:solidFill>
                    <a:latin typeface="Calibri" panose="020F0502020204030204" pitchFamily="34" charset="0"/>
                  </a:rPr>
                  <a:t>)</a:t>
                </a:r>
              </a:p>
              <a:p>
                <a:pPr>
                  <a:lnSpc>
                    <a:spcPct val="150000"/>
                  </a:lnSpc>
                  <a:buClr>
                    <a:srgbClr val="F9BD45"/>
                  </a:buClr>
                  <a:buSzPct val="150000"/>
                </a:pPr>
                <a:r>
                  <a:rPr lang="zh-CN" altLang="en-US" sz="1600" b="1" dirty="0">
                    <a:solidFill>
                      <a:schemeClr val="bg1"/>
                    </a:solidFill>
                    <a:latin typeface="Calibri" panose="020F0502020204030204" pitchFamily="34" charset="0"/>
                  </a:rPr>
                  <a:t>非充分的原因：列向量间存在冗余，这种冗余被成为</a:t>
                </a:r>
                <a:r>
                  <a:rPr lang="zh-CN" altLang="en-US" sz="1600" b="1" dirty="0">
                    <a:solidFill>
                      <a:srgbClr val="92D050"/>
                    </a:solidFill>
                    <a:latin typeface="Calibri" panose="020F0502020204030204" pitchFamily="34" charset="0"/>
                  </a:rPr>
                  <a:t>线性相关</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rgbClr val="92D050"/>
                    </a:solidFill>
                    <a:latin typeface="Calibri" panose="020F0502020204030204" pitchFamily="34" charset="0"/>
                  </a:rPr>
                  <a:t>线性无关</a:t>
                </a:r>
                <a:r>
                  <a:rPr lang="zh-CN" altLang="en-US" sz="1600" b="1" dirty="0">
                    <a:solidFill>
                      <a:schemeClr val="bg1"/>
                    </a:solidFill>
                    <a:latin typeface="Calibri" panose="020F0502020204030204" pitchFamily="34" charset="0"/>
                  </a:rPr>
                  <a:t>：如果一组向量中的任意一个向量都不能表示成其他向量的线性组合，那么这组向量称为</a:t>
                </a:r>
                <a:r>
                  <a:rPr lang="zh-CN" altLang="en-US" sz="1600" b="1" dirty="0">
                    <a:solidFill>
                      <a:srgbClr val="92D050"/>
                    </a:solidFill>
                    <a:latin typeface="Calibri" panose="020F0502020204030204" pitchFamily="34" charset="0"/>
                  </a:rPr>
                  <a:t>线性无关</a:t>
                </a:r>
                <a:r>
                  <a:rPr lang="zh-CN" altLang="en-US" sz="1600" b="1" dirty="0">
                    <a:solidFill>
                      <a:schemeClr val="bg1"/>
                    </a:solidFill>
                    <a:latin typeface="Calibri" panose="020F0502020204030204" pitchFamily="34" charset="0"/>
                  </a:rPr>
                  <a:t>。反之，称这组向量</a:t>
                </a:r>
                <a:r>
                  <a:rPr lang="zh-CN" altLang="en-US" sz="1600" b="1" dirty="0">
                    <a:solidFill>
                      <a:srgbClr val="92D050"/>
                    </a:solidFill>
                    <a:latin typeface="Calibri" panose="020F0502020204030204" pitchFamily="34" charset="0"/>
                  </a:rPr>
                  <a:t>线性相关</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endParaRPr lang="en-US" altLang="ko-KR" sz="1600" b="1" dirty="0">
                  <a:solidFill>
                    <a:schemeClr val="bg1"/>
                  </a:solidFill>
                  <a:latin typeface="Calibri" panose="020F0502020204030204" pitchFamily="34" charset="0"/>
                </a:endParaRPr>
              </a:p>
            </p:txBody>
          </p:sp>
        </mc:Choice>
        <mc:Fallback xmlns="">
          <p:sp>
            <p:nvSpPr>
              <p:cNvPr id="7" name="TextBox 93">
                <a:extLst>
                  <a:ext uri="{FF2B5EF4-FFF2-40B4-BE49-F238E27FC236}">
                    <a16:creationId xmlns:a16="http://schemas.microsoft.com/office/drawing/2014/main" id="{069916DF-D042-454C-B42D-1BF15CA49FCF}"/>
                  </a:ext>
                </a:extLst>
              </p:cNvPr>
              <p:cNvSpPr txBox="1">
                <a:spLocks noRot="1" noChangeAspect="1" noMove="1" noResize="1" noEditPoints="1" noAdjustHandles="1" noChangeArrowheads="1" noChangeShapeType="1" noTextEdit="1"/>
              </p:cNvSpPr>
              <p:nvPr/>
            </p:nvSpPr>
            <p:spPr>
              <a:xfrm>
                <a:off x="794657" y="1202691"/>
                <a:ext cx="9945532" cy="3904787"/>
              </a:xfrm>
              <a:prstGeom prst="rect">
                <a:avLst/>
              </a:prstGeom>
              <a:blipFill>
                <a:blip r:embed="rId3"/>
                <a:stretch>
                  <a:fillRect l="-306" r="-1042"/>
                </a:stretch>
              </a:blipFill>
            </p:spPr>
            <p:txBody>
              <a:bodyPr/>
              <a:lstStyle/>
              <a:p>
                <a:r>
                  <a:rPr lang="en-US">
                    <a:noFill/>
                  </a:rPr>
                  <a:t> </a:t>
                </a:r>
              </a:p>
            </p:txBody>
          </p:sp>
        </mc:Fallback>
      </mc:AlternateContent>
    </p:spTree>
    <p:extLst>
      <p:ext uri="{BB962C8B-B14F-4D97-AF65-F5344CB8AC3E}">
        <p14:creationId xmlns:p14="http://schemas.microsoft.com/office/powerpoint/2010/main" val="181755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0">
            <a:extLst>
              <a:ext uri="{FF2B5EF4-FFF2-40B4-BE49-F238E27FC236}">
                <a16:creationId xmlns:a16="http://schemas.microsoft.com/office/drawing/2014/main" xmlns="" id="{70018C15-6CE2-4D81-A7A7-2501D081A8D6}"/>
              </a:ext>
            </a:extLst>
          </p:cNvPr>
          <p:cNvSpPr txBox="1"/>
          <p:nvPr/>
        </p:nvSpPr>
        <p:spPr>
          <a:xfrm>
            <a:off x="794657" y="331152"/>
            <a:ext cx="6560647" cy="523220"/>
          </a:xfrm>
          <a:prstGeom prst="rect">
            <a:avLst/>
          </a:prstGeom>
        </p:spPr>
        <p:txBody>
          <a:bodyPr wrap="square" rtlCol="0">
            <a:spAutoFit/>
          </a:bodyPr>
          <a:lstStyle/>
          <a:p>
            <a:pPr>
              <a:buClr>
                <a:srgbClr val="F9BD45"/>
              </a:buClr>
              <a:buSzPct val="150000"/>
            </a:pPr>
            <a:r>
              <a:rPr lang="zh-CN" altLang="en-US" sz="2800" b="1" dirty="0">
                <a:solidFill>
                  <a:srgbClr val="C35954"/>
                </a:solidFill>
                <a:latin typeface="Calibri" panose="020F0502020204030204" pitchFamily="34" charset="0"/>
              </a:rPr>
              <a:t>范数</a:t>
            </a:r>
            <a:endParaRPr lang="en-US" altLang="ko-KR" sz="2800" b="1" dirty="0">
              <a:solidFill>
                <a:srgbClr val="C35954"/>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93">
                <a:extLst>
                  <a:ext uri="{FF2B5EF4-FFF2-40B4-BE49-F238E27FC236}">
                    <a16:creationId xmlns:a16="http://schemas.microsoft.com/office/drawing/2014/main" xmlns="" id="{069916DF-D042-454C-B42D-1BF15CA49FCF}"/>
                  </a:ext>
                </a:extLst>
              </p:cNvPr>
              <p:cNvSpPr txBox="1"/>
              <p:nvPr/>
            </p:nvSpPr>
            <p:spPr>
              <a:xfrm>
                <a:off x="794657" y="1202691"/>
                <a:ext cx="9945532" cy="4664354"/>
              </a:xfrm>
              <a:prstGeom prst="rect">
                <a:avLst/>
              </a:prstGeom>
            </p:spPr>
            <p:txBody>
              <a:bodyPr wrap="square" rtlCol="0">
                <a:spAutoFit/>
              </a:bodyPr>
              <a:lstStyle/>
              <a:p>
                <a:pPr>
                  <a:lnSpc>
                    <a:spcPct val="150000"/>
                  </a:lnSpc>
                  <a:buClr>
                    <a:srgbClr val="F9BD45"/>
                  </a:buClr>
                  <a:buSzPct val="150000"/>
                </a:pPr>
                <a:r>
                  <a:rPr lang="zh-CN" altLang="en-US" sz="1600" b="1" dirty="0">
                    <a:solidFill>
                      <a:schemeClr val="bg1"/>
                    </a:solidFill>
                    <a:latin typeface="Calibri" panose="020F0502020204030204" pitchFamily="34" charset="0"/>
                  </a:rPr>
                  <a:t>范数：在机器学习中我们使用被称为范数的函数来衡量向量的大小。形式上，</a:t>
                </a:r>
                <a14:m>
                  <m:oMath xmlns:m="http://schemas.openxmlformats.org/officeDocument/2006/math">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𝑳</m:t>
                        </m:r>
                      </m:e>
                      <m:sup>
                        <m:r>
                          <a:rPr lang="en-US" altLang="zh-CN" sz="1600" b="1" i="1" smtClean="0">
                            <a:solidFill>
                              <a:schemeClr val="bg1"/>
                            </a:solidFill>
                            <a:latin typeface="Cambria Math" panose="02040503050406030204" pitchFamily="18" charset="0"/>
                          </a:rPr>
                          <m:t>𝒑</m:t>
                        </m:r>
                      </m:sup>
                    </m:sSup>
                  </m:oMath>
                </a14:m>
                <a:r>
                  <a:rPr lang="zh-CN" altLang="en-US" sz="1600" b="1" dirty="0">
                    <a:solidFill>
                      <a:schemeClr val="bg1"/>
                    </a:solidFill>
                    <a:latin typeface="Calibri" panose="020F0502020204030204" pitchFamily="34" charset="0"/>
                  </a:rPr>
                  <a:t> 范数定义如下：</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14:m>
                  <m:oMathPara xmlns:m="http://schemas.openxmlformats.org/officeDocument/2006/math">
                    <m:oMathParaPr>
                      <m:jc m:val="centerGroup"/>
                    </m:oMathParaPr>
                    <m:oMath xmlns:m="http://schemas.openxmlformats.org/officeDocument/2006/math">
                      <m:sSup>
                        <m:sSupPr>
                          <m:ctrlPr>
                            <a:rPr lang="en-US" altLang="ko-KR" sz="1600" b="1" i="1" smtClean="0">
                              <a:solidFill>
                                <a:schemeClr val="bg1"/>
                              </a:solidFill>
                              <a:latin typeface="Cambria Math" charset="0"/>
                            </a:rPr>
                          </m:ctrlPr>
                        </m:sSupPr>
                        <m:e>
                          <m:d>
                            <m:dPr>
                              <m:begChr m:val="‖"/>
                              <m:endChr m:val="‖"/>
                              <m:ctrlPr>
                                <a:rPr lang="en-US" altLang="ko-KR" sz="1600" b="1" i="1">
                                  <a:solidFill>
                                    <a:schemeClr val="bg1"/>
                                  </a:solidFill>
                                  <a:latin typeface="Cambria Math" charset="0"/>
                                </a:rPr>
                              </m:ctrlPr>
                            </m:dPr>
                            <m:e>
                              <m:nary>
                                <m:naryPr>
                                  <m:chr m:val="∑"/>
                                  <m:supHide m:val="on"/>
                                  <m:ctrlPr>
                                    <a:rPr lang="en-US" altLang="ko-KR" sz="1600" b="1" i="1">
                                      <a:solidFill>
                                        <a:schemeClr val="bg1"/>
                                      </a:solidFill>
                                      <a:latin typeface="Cambria Math" charset="0"/>
                                    </a:rPr>
                                  </m:ctrlPr>
                                </m:naryPr>
                                <m:sub>
                                  <m:r>
                                    <m:rPr>
                                      <m:brk m:alnAt="7"/>
                                    </m:rPr>
                                    <a:rPr lang="en-US" altLang="ko-KR" sz="1600" b="1" i="1">
                                      <a:solidFill>
                                        <a:schemeClr val="bg1"/>
                                      </a:solidFill>
                                      <a:latin typeface="Cambria Math" panose="02040503050406030204" pitchFamily="18" charset="0"/>
                                    </a:rPr>
                                    <m:t>𝒊</m:t>
                                  </m:r>
                                </m:sub>
                                <m:sup/>
                                <m:e>
                                  <m:sSup>
                                    <m:sSupPr>
                                      <m:ctrlPr>
                                        <a:rPr lang="en-US" altLang="ko-KR" sz="1600" b="1" i="1">
                                          <a:solidFill>
                                            <a:schemeClr val="bg1"/>
                                          </a:solidFill>
                                          <a:latin typeface="Cambria Math" charset="0"/>
                                        </a:rPr>
                                      </m:ctrlPr>
                                    </m:sSupPr>
                                    <m:e>
                                      <m:d>
                                        <m:dPr>
                                          <m:begChr m:val="|"/>
                                          <m:endChr m:val="|"/>
                                          <m:ctrlPr>
                                            <a:rPr lang="en-US" altLang="ko-KR" sz="1600" b="1" i="1">
                                              <a:solidFill>
                                                <a:schemeClr val="bg1"/>
                                              </a:solidFill>
                                              <a:latin typeface="Cambria Math" charset="0"/>
                                            </a:rPr>
                                          </m:ctrlPr>
                                        </m:dPr>
                                        <m:e>
                                          <m:sSub>
                                            <m:sSubPr>
                                              <m:ctrlPr>
                                                <a:rPr lang="en-US" altLang="ko-KR" sz="1600" b="1" i="1">
                                                  <a:solidFill>
                                                    <a:schemeClr val="bg1"/>
                                                  </a:solidFill>
                                                  <a:latin typeface="Cambria Math" charset="0"/>
                                                </a:rPr>
                                              </m:ctrlPr>
                                            </m:sSubPr>
                                            <m:e>
                                              <m:r>
                                                <a:rPr lang="en-US" altLang="ko-KR" sz="1600" b="1" i="1">
                                                  <a:solidFill>
                                                    <a:schemeClr val="bg1"/>
                                                  </a:solidFill>
                                                  <a:latin typeface="Cambria Math" panose="02040503050406030204" pitchFamily="18" charset="0"/>
                                                </a:rPr>
                                                <m:t>𝒙</m:t>
                                              </m:r>
                                            </m:e>
                                            <m:sub>
                                              <m:r>
                                                <a:rPr lang="en-US" altLang="ko-KR" sz="1600" b="1" i="1">
                                                  <a:solidFill>
                                                    <a:schemeClr val="bg1"/>
                                                  </a:solidFill>
                                                  <a:latin typeface="Cambria Math" panose="02040503050406030204" pitchFamily="18" charset="0"/>
                                                </a:rPr>
                                                <m:t>𝒊</m:t>
                                              </m:r>
                                            </m:sub>
                                          </m:sSub>
                                        </m:e>
                                      </m:d>
                                    </m:e>
                                    <m:sup>
                                      <m:r>
                                        <a:rPr lang="en-US" altLang="ko-KR" sz="1600" b="1" i="1">
                                          <a:solidFill>
                                            <a:schemeClr val="bg1"/>
                                          </a:solidFill>
                                          <a:latin typeface="Cambria Math" panose="02040503050406030204" pitchFamily="18" charset="0"/>
                                        </a:rPr>
                                        <m:t>𝒑</m:t>
                                      </m:r>
                                    </m:sup>
                                  </m:sSup>
                                </m:e>
                              </m:nary>
                            </m:e>
                          </m:d>
                        </m:e>
                        <m:sup>
                          <m:f>
                            <m:fPr>
                              <m:ctrlPr>
                                <a:rPr lang="en-US" altLang="ko-KR" sz="1600" b="1" i="1" smtClean="0">
                                  <a:solidFill>
                                    <a:schemeClr val="bg1"/>
                                  </a:solidFill>
                                  <a:latin typeface="Cambria Math" charset="0"/>
                                </a:rPr>
                              </m:ctrlPr>
                            </m:fPr>
                            <m:num>
                              <m:r>
                                <a:rPr lang="en-US" altLang="ko-KR" sz="1600" b="1" i="1" smtClean="0">
                                  <a:solidFill>
                                    <a:schemeClr val="bg1"/>
                                  </a:solidFill>
                                  <a:latin typeface="Cambria Math" panose="02040503050406030204" pitchFamily="18" charset="0"/>
                                </a:rPr>
                                <m:t>𝟏</m:t>
                              </m:r>
                            </m:num>
                            <m:den>
                              <m:r>
                                <a:rPr lang="en-US" altLang="ko-KR" sz="1600" b="1" i="1" smtClean="0">
                                  <a:solidFill>
                                    <a:schemeClr val="bg1"/>
                                  </a:solidFill>
                                  <a:latin typeface="Cambria Math" panose="02040503050406030204" pitchFamily="18" charset="0"/>
                                </a:rPr>
                                <m:t>𝒑</m:t>
                              </m:r>
                            </m:den>
                          </m:f>
                        </m:sup>
                      </m:sSup>
                    </m:oMath>
                  </m:oMathPara>
                </a14:m>
                <a:endParaRPr lang="en-US" altLang="ko-KR"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其中，</a:t>
                </a:r>
                <a14:m>
                  <m:oMath xmlns:m="http://schemas.openxmlformats.org/officeDocument/2006/math">
                    <m:r>
                      <a:rPr lang="en-US" altLang="zh-CN" sz="1600" b="1" i="1" smtClean="0">
                        <a:solidFill>
                          <a:schemeClr val="bg1"/>
                        </a:solidFill>
                        <a:latin typeface="Cambria Math" panose="02040503050406030204" pitchFamily="18" charset="0"/>
                      </a:rPr>
                      <m:t>𝒑</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ℝ</m:t>
                    </m:r>
                    <m:r>
                      <a:rPr lang="en-US" altLang="zh-CN" sz="1600" b="1" i="1" smtClean="0">
                        <a:solidFill>
                          <a:schemeClr val="bg1"/>
                        </a:solidFill>
                        <a:latin typeface="Cambria Math" panose="02040503050406030204" pitchFamily="18" charset="0"/>
                        <a:ea typeface="Cambria Math" panose="02040503050406030204" pitchFamily="18" charset="0"/>
                      </a:rPr>
                      <m:t>, </m:t>
                    </m:r>
                    <m:r>
                      <a:rPr lang="en-US" altLang="zh-CN" sz="1600" b="1" i="1" smtClean="0">
                        <a:solidFill>
                          <a:schemeClr val="bg1"/>
                        </a:solidFill>
                        <a:latin typeface="Cambria Math" panose="02040503050406030204" pitchFamily="18" charset="0"/>
                        <a:ea typeface="Cambria Math" panose="02040503050406030204" pitchFamily="18" charset="0"/>
                      </a:rPr>
                      <m:t>𝒑</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𝟏</m:t>
                    </m:r>
                  </m:oMath>
                </a14:m>
                <a:endParaRPr lang="en-US" altLang="ko-KR"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范数是将向量映射</a:t>
                </a:r>
                <a:r>
                  <a:rPr lang="zh-CN" altLang="en-US" sz="1600" b="1" dirty="0" smtClean="0">
                    <a:solidFill>
                      <a:schemeClr val="bg1"/>
                    </a:solidFill>
                    <a:latin typeface="Calibri" panose="020F0502020204030204" pitchFamily="34" charset="0"/>
                  </a:rPr>
                  <a:t>到非负值</a:t>
                </a:r>
                <a:r>
                  <a:rPr lang="zh-CN" altLang="en-US" sz="1600" b="1" dirty="0">
                    <a:solidFill>
                      <a:schemeClr val="bg1"/>
                    </a:solidFill>
                    <a:latin typeface="Calibri" panose="020F0502020204030204" pitchFamily="34" charset="0"/>
                  </a:rPr>
                  <a:t>的函数，直观上，向量 </a:t>
                </a:r>
                <a14:m>
                  <m:oMath xmlns:m="http://schemas.openxmlformats.org/officeDocument/2006/math">
                    <m:r>
                      <a:rPr lang="en-US" altLang="zh-CN" sz="1600" b="1" i="1" smtClean="0">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的范数衡量从原点到点 </a:t>
                </a:r>
                <a14:m>
                  <m:oMath xmlns:m="http://schemas.openxmlformats.org/officeDocument/2006/math">
                    <m:r>
                      <a:rPr lang="en-US" altLang="zh-CN" sz="1600" b="1" i="1">
                        <a:solidFill>
                          <a:schemeClr val="bg1"/>
                        </a:solidFill>
                        <a:latin typeface="Cambria Math" panose="02040503050406030204" pitchFamily="18" charset="0"/>
                      </a:rPr>
                      <m:t>𝒙</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的距离，更严格地，范数是满足下列性质的任意函数：</a:t>
                </a:r>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zh-CN" sz="1600" b="1" i="1" smtClean="0">
                        <a:solidFill>
                          <a:schemeClr val="bg1"/>
                        </a:solidFill>
                        <a:latin typeface="Cambria Math" panose="02040503050406030204" pitchFamily="18" charset="0"/>
                      </a:rPr>
                      <m:t>𝒇</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e>
                    </m:d>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𝟎</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𝟎</m:t>
                    </m:r>
                  </m:oMath>
                </a14:m>
                <a:endParaRPr lang="en-US" altLang="zh-CN" sz="1600" b="1" dirty="0">
                  <a:solidFill>
                    <a:schemeClr val="bg1"/>
                  </a:solidFill>
                  <a:latin typeface="Calibri" panose="020F0502020204030204" pitchFamily="34"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zh-CN" sz="1600" b="1" i="1" smtClean="0">
                        <a:solidFill>
                          <a:schemeClr val="bg1"/>
                        </a:solidFill>
                        <a:latin typeface="Cambria Math" panose="02040503050406030204" pitchFamily="18" charset="0"/>
                      </a:rPr>
                      <m:t>𝒇</m:t>
                    </m:r>
                    <m:d>
                      <m:dPr>
                        <m:ctrlPr>
                          <a:rPr lang="en-US" altLang="zh-CN" sz="1600" b="1" i="1" smtClean="0">
                            <a:solidFill>
                              <a:schemeClr val="bg1"/>
                            </a:solidFill>
                            <a:latin typeface="Cambria Math" charset="0"/>
                          </a:rPr>
                        </m:ctrlPr>
                      </m:dPr>
                      <m:e>
                        <m:r>
                          <a:rPr lang="en-US" altLang="zh-CN" sz="1600" b="1" i="1" smtClean="0">
                            <a:solidFill>
                              <a:schemeClr val="bg1"/>
                            </a:solidFill>
                            <a:latin typeface="Cambria Math" panose="02040503050406030204" pitchFamily="18" charset="0"/>
                          </a:rPr>
                          <m:t>𝒙</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𝒚</m:t>
                        </m:r>
                      </m:e>
                    </m:d>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𝒇</m:t>
                    </m:r>
                    <m:d>
                      <m:dPr>
                        <m:ctrlPr>
                          <a:rPr lang="en-US" altLang="zh-CN" sz="1600" b="1" i="1" smtClean="0">
                            <a:solidFill>
                              <a:schemeClr val="bg1"/>
                            </a:solidFill>
                            <a:latin typeface="Cambria Math" charset="0"/>
                            <a:ea typeface="Cambria Math" panose="02040503050406030204" pitchFamily="18" charset="0"/>
                          </a:rPr>
                        </m:ctrlPr>
                      </m:dPr>
                      <m:e>
                        <m:r>
                          <a:rPr lang="en-US" altLang="zh-CN" sz="1600" b="1" i="1" smtClean="0">
                            <a:solidFill>
                              <a:schemeClr val="bg1"/>
                            </a:solidFill>
                            <a:latin typeface="Cambria Math" panose="02040503050406030204" pitchFamily="18" charset="0"/>
                            <a:ea typeface="Cambria Math" panose="02040503050406030204" pitchFamily="18" charset="0"/>
                          </a:rPr>
                          <m:t>𝒙</m:t>
                        </m:r>
                      </m:e>
                    </m:d>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𝒇</m:t>
                    </m:r>
                    <m:d>
                      <m:dPr>
                        <m:ctrlPr>
                          <a:rPr lang="en-US" altLang="zh-CN" sz="1600" b="1" i="1" smtClean="0">
                            <a:solidFill>
                              <a:schemeClr val="bg1"/>
                            </a:solidFill>
                            <a:latin typeface="Cambria Math" charset="0"/>
                            <a:ea typeface="Cambria Math" panose="02040503050406030204" pitchFamily="18" charset="0"/>
                          </a:rPr>
                        </m:ctrlPr>
                      </m:dPr>
                      <m:e>
                        <m:r>
                          <a:rPr lang="en-US" altLang="zh-CN" sz="1600" b="1" i="1" smtClean="0">
                            <a:solidFill>
                              <a:schemeClr val="bg1"/>
                            </a:solidFill>
                            <a:latin typeface="Cambria Math" panose="02040503050406030204" pitchFamily="18" charset="0"/>
                            <a:ea typeface="Cambria Math" panose="02040503050406030204" pitchFamily="18" charset="0"/>
                          </a:rPr>
                          <m:t>𝒚</m:t>
                        </m:r>
                      </m:e>
                    </m:d>
                  </m:oMath>
                </a14:m>
                <a:endParaRPr lang="en-US" altLang="zh-CN" sz="1600" b="1" dirty="0">
                  <a:solidFill>
                    <a:schemeClr val="bg1"/>
                  </a:solidFill>
                  <a:latin typeface="Calibri" panose="020F0502020204030204" pitchFamily="34" charset="0"/>
                  <a:ea typeface="Cambria Math" panose="02040503050406030204" pitchFamily="18" charset="0"/>
                </a:endParaRPr>
              </a:p>
              <a:p>
                <a:pPr marL="742950" lvl="1" indent="-285750">
                  <a:lnSpc>
                    <a:spcPct val="150000"/>
                  </a:lnSpc>
                  <a:buClr>
                    <a:srgbClr val="F9BD45"/>
                  </a:buClr>
                  <a:buSzPct val="150000"/>
                  <a:buFont typeface="Arial" panose="020B0604020202020204" pitchFamily="34" charset="0"/>
                  <a:buChar char="•"/>
                </a:pPr>
                <a14:m>
                  <m:oMath xmlns:m="http://schemas.openxmlformats.org/officeDocument/2006/math">
                    <m:r>
                      <a:rPr lang="en-US" altLang="zh-CN" sz="1600" b="1" i="1" smtClean="0">
                        <a:solidFill>
                          <a:schemeClr val="bg1"/>
                        </a:solidFill>
                        <a:latin typeface="Cambria Math" panose="02040503050406030204" pitchFamily="18" charset="0"/>
                        <a:ea typeface="Cambria Math" panose="02040503050406030204" pitchFamily="18" charset="0"/>
                      </a:rPr>
                      <m:t>∀</m:t>
                    </m:r>
                    <m:r>
                      <a:rPr lang="zh-CN" altLang="en-US" sz="1600" b="1" i="1" smtClean="0">
                        <a:solidFill>
                          <a:schemeClr val="bg1"/>
                        </a:solidFill>
                        <a:latin typeface="Cambria Math" panose="02040503050406030204" pitchFamily="18" charset="0"/>
                        <a:ea typeface="Cambria Math" panose="02040503050406030204" pitchFamily="18" charset="0"/>
                      </a:rPr>
                      <m:t>𝜶</m:t>
                    </m:r>
                    <m:r>
                      <a:rPr lang="zh-CN" altLang="en-US"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ℝ</m:t>
                    </m:r>
                    <m:r>
                      <a:rPr lang="en-US" altLang="zh-CN" sz="1600" b="1" i="1" smtClean="0">
                        <a:solidFill>
                          <a:schemeClr val="bg1"/>
                        </a:solidFill>
                        <a:latin typeface="Cambria Math" panose="02040503050406030204" pitchFamily="18" charset="0"/>
                        <a:ea typeface="Cambria Math" panose="02040503050406030204" pitchFamily="18" charset="0"/>
                      </a:rPr>
                      <m:t>, </m:t>
                    </m:r>
                    <m:r>
                      <a:rPr lang="en-US" altLang="zh-CN" sz="1600" b="1" i="1" smtClean="0">
                        <a:solidFill>
                          <a:schemeClr val="bg1"/>
                        </a:solidFill>
                        <a:latin typeface="Cambria Math" panose="02040503050406030204" pitchFamily="18" charset="0"/>
                        <a:ea typeface="Cambria Math" panose="02040503050406030204" pitchFamily="18" charset="0"/>
                      </a:rPr>
                      <m:t>𝒇</m:t>
                    </m:r>
                    <m:d>
                      <m:dPr>
                        <m:ctrlPr>
                          <a:rPr lang="en-US" altLang="zh-CN" sz="1600" b="1" i="1" smtClean="0">
                            <a:solidFill>
                              <a:schemeClr val="bg1"/>
                            </a:solidFill>
                            <a:latin typeface="Cambria Math" charset="0"/>
                            <a:ea typeface="Cambria Math" panose="02040503050406030204" pitchFamily="18" charset="0"/>
                          </a:rPr>
                        </m:ctrlPr>
                      </m:dPr>
                      <m:e>
                        <m:r>
                          <a:rPr lang="zh-CN" altLang="en-US" sz="1600" b="1" i="1" smtClean="0">
                            <a:solidFill>
                              <a:schemeClr val="bg1"/>
                            </a:solidFill>
                            <a:latin typeface="Cambria Math" panose="02040503050406030204" pitchFamily="18" charset="0"/>
                            <a:ea typeface="Cambria Math" panose="02040503050406030204" pitchFamily="18" charset="0"/>
                          </a:rPr>
                          <m:t>𝜶</m:t>
                        </m:r>
                        <m:r>
                          <a:rPr lang="en-US" altLang="zh-CN" sz="1600" b="1" i="1" smtClean="0">
                            <a:solidFill>
                              <a:schemeClr val="bg1"/>
                            </a:solidFill>
                            <a:latin typeface="Cambria Math" panose="02040503050406030204" pitchFamily="18" charset="0"/>
                            <a:ea typeface="Cambria Math" panose="02040503050406030204" pitchFamily="18" charset="0"/>
                          </a:rPr>
                          <m:t>𝒙</m:t>
                        </m:r>
                      </m:e>
                    </m:d>
                    <m:r>
                      <a:rPr lang="en-US" altLang="zh-CN" sz="1600" b="1" i="1" smtClean="0">
                        <a:solidFill>
                          <a:schemeClr val="bg1"/>
                        </a:solidFill>
                        <a:latin typeface="Cambria Math" panose="02040503050406030204" pitchFamily="18" charset="0"/>
                        <a:ea typeface="Cambria Math" panose="02040503050406030204" pitchFamily="18" charset="0"/>
                      </a:rPr>
                      <m:t>=</m:t>
                    </m:r>
                    <m:d>
                      <m:dPr>
                        <m:begChr m:val="|"/>
                        <m:endChr m:val="|"/>
                        <m:ctrlPr>
                          <a:rPr lang="en-US" altLang="zh-CN" sz="1600" b="1" i="1" smtClean="0">
                            <a:solidFill>
                              <a:schemeClr val="bg1"/>
                            </a:solidFill>
                            <a:latin typeface="Cambria Math" charset="0"/>
                            <a:ea typeface="Cambria Math" panose="02040503050406030204" pitchFamily="18" charset="0"/>
                          </a:rPr>
                        </m:ctrlPr>
                      </m:dPr>
                      <m:e>
                        <m:r>
                          <a:rPr lang="zh-CN" altLang="en-US" sz="1600" b="1" i="1" smtClean="0">
                            <a:solidFill>
                              <a:schemeClr val="bg1"/>
                            </a:solidFill>
                            <a:latin typeface="Cambria Math" panose="02040503050406030204" pitchFamily="18" charset="0"/>
                            <a:ea typeface="Cambria Math" panose="02040503050406030204" pitchFamily="18" charset="0"/>
                          </a:rPr>
                          <m:t>𝜶</m:t>
                        </m:r>
                      </m:e>
                    </m:d>
                    <m:r>
                      <a:rPr lang="en-US" altLang="zh-CN" sz="1600" b="1" i="1" smtClean="0">
                        <a:solidFill>
                          <a:schemeClr val="bg1"/>
                        </a:solidFill>
                        <a:latin typeface="Cambria Math" panose="02040503050406030204" pitchFamily="18" charset="0"/>
                        <a:ea typeface="Cambria Math" panose="02040503050406030204" pitchFamily="18" charset="0"/>
                      </a:rPr>
                      <m:t>𝒇</m:t>
                    </m:r>
                    <m:r>
                      <a:rPr lang="en-US" altLang="zh-CN" sz="1600" b="1" i="1" smtClean="0">
                        <a:solidFill>
                          <a:schemeClr val="bg1"/>
                        </a:solidFill>
                        <a:latin typeface="Cambria Math" panose="02040503050406030204" pitchFamily="18" charset="0"/>
                        <a:ea typeface="Cambria Math" panose="02040503050406030204" pitchFamily="18" charset="0"/>
                      </a:rPr>
                      <m:t>(</m:t>
                    </m:r>
                    <m:r>
                      <a:rPr lang="en-US" altLang="zh-CN" sz="1600" b="1" i="1" smtClean="0">
                        <a:solidFill>
                          <a:schemeClr val="bg1"/>
                        </a:solidFill>
                        <a:latin typeface="Cambria Math" panose="02040503050406030204" pitchFamily="18" charset="0"/>
                        <a:ea typeface="Cambria Math" panose="02040503050406030204" pitchFamily="18" charset="0"/>
                      </a:rPr>
                      <m:t>𝒙</m:t>
                    </m:r>
                    <m:r>
                      <a:rPr lang="en-US" altLang="zh-CN" sz="1600" b="1" i="1" smtClean="0">
                        <a:solidFill>
                          <a:schemeClr val="bg1"/>
                        </a:solidFill>
                        <a:latin typeface="Cambria Math" panose="02040503050406030204" pitchFamily="18" charset="0"/>
                        <a:ea typeface="Cambria Math" panose="02040503050406030204" pitchFamily="18" charset="0"/>
                      </a:rPr>
                      <m:t>)</m:t>
                    </m:r>
                  </m:oMath>
                </a14:m>
                <a:endParaRPr lang="en-US" altLang="zh-CN" sz="1600" b="1" dirty="0">
                  <a:solidFill>
                    <a:schemeClr val="bg1"/>
                  </a:solidFill>
                  <a:latin typeface="Calibri" panose="020F0502020204030204" pitchFamily="34" charset="0"/>
                </a:endParaRPr>
              </a:p>
              <a:p>
                <a:pPr>
                  <a:lnSpc>
                    <a:spcPct val="150000"/>
                  </a:lnSpc>
                  <a:buClr>
                    <a:srgbClr val="F9BD45"/>
                  </a:buClr>
                  <a:buSzPct val="150000"/>
                </a:pPr>
                <a:r>
                  <a:rPr lang="zh-CN" altLang="en-US" sz="1600" b="1" dirty="0">
                    <a:solidFill>
                      <a:schemeClr val="bg1"/>
                    </a:solidFill>
                    <a:latin typeface="Calibri" panose="020F0502020204030204" pitchFamily="34" charset="0"/>
                  </a:rPr>
                  <a:t>特别地，</a:t>
                </a:r>
                <a14:m>
                  <m:oMath xmlns:m="http://schemas.openxmlformats.org/officeDocument/2006/math">
                    <m:r>
                      <a:rPr lang="en-US" altLang="zh-CN" sz="1600" b="1" i="1" smtClean="0">
                        <a:solidFill>
                          <a:schemeClr val="bg1"/>
                        </a:solidFill>
                        <a:latin typeface="Cambria Math" panose="02040503050406030204" pitchFamily="18" charset="0"/>
                      </a:rPr>
                      <m:t>𝒑</m:t>
                    </m:r>
                    <m:r>
                      <a:rPr lang="en-US" altLang="zh-CN" sz="1600" b="1" i="1" smtClean="0">
                        <a:solidFill>
                          <a:schemeClr val="bg1"/>
                        </a:solidFill>
                        <a:latin typeface="Cambria Math" panose="02040503050406030204" pitchFamily="18" charset="0"/>
                      </a:rPr>
                      <m:t>=</m:t>
                    </m:r>
                    <m:r>
                      <a:rPr lang="en-US" altLang="zh-CN" sz="1600" b="1" i="1" smtClean="0">
                        <a:solidFill>
                          <a:schemeClr val="bg1"/>
                        </a:solidFill>
                        <a:latin typeface="Cambria Math" panose="02040503050406030204" pitchFamily="18" charset="0"/>
                      </a:rPr>
                      <m:t>𝟐</m:t>
                    </m:r>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时，</a:t>
                </a:r>
                <a14:m>
                  <m:oMath xmlns:m="http://schemas.openxmlformats.org/officeDocument/2006/math">
                    <m:sSup>
                      <m:sSupPr>
                        <m:ctrlPr>
                          <a:rPr lang="en-US" altLang="zh-CN" sz="1600" b="1" i="1" smtClean="0">
                            <a:solidFill>
                              <a:schemeClr val="bg1"/>
                            </a:solidFill>
                            <a:latin typeface="Cambria Math" charset="0"/>
                          </a:rPr>
                        </m:ctrlPr>
                      </m:sSupPr>
                      <m:e>
                        <m:r>
                          <a:rPr lang="en-US" altLang="zh-CN" sz="1600" b="1" i="1" smtClean="0">
                            <a:solidFill>
                              <a:schemeClr val="bg1"/>
                            </a:solidFill>
                            <a:latin typeface="Cambria Math" panose="02040503050406030204" pitchFamily="18" charset="0"/>
                          </a:rPr>
                          <m:t>𝑳</m:t>
                        </m:r>
                      </m:e>
                      <m:sup>
                        <m:r>
                          <a:rPr lang="en-US" altLang="zh-CN" sz="1600" b="1" i="1" smtClean="0">
                            <a:solidFill>
                              <a:schemeClr val="bg1"/>
                            </a:solidFill>
                            <a:latin typeface="Cambria Math" panose="02040503050406030204" pitchFamily="18" charset="0"/>
                          </a:rPr>
                          <m:t>𝟐</m:t>
                        </m:r>
                      </m:sup>
                    </m:sSup>
                  </m:oMath>
                </a14:m>
                <a:r>
                  <a:rPr lang="en-US" altLang="zh-CN" sz="1600" b="1" dirty="0">
                    <a:solidFill>
                      <a:schemeClr val="bg1"/>
                    </a:solidFill>
                    <a:latin typeface="Calibri" panose="020F0502020204030204" pitchFamily="34" charset="0"/>
                  </a:rPr>
                  <a:t> </a:t>
                </a:r>
                <a:r>
                  <a:rPr lang="zh-CN" altLang="en-US" sz="1600" b="1" dirty="0">
                    <a:solidFill>
                      <a:schemeClr val="bg1"/>
                    </a:solidFill>
                    <a:latin typeface="Calibri" panose="020F0502020204030204" pitchFamily="34" charset="0"/>
                  </a:rPr>
                  <a:t>范数被称为</a:t>
                </a:r>
                <a:r>
                  <a:rPr lang="zh-CN" altLang="en-US" sz="1600" b="1" dirty="0">
                    <a:solidFill>
                      <a:srgbClr val="92D050"/>
                    </a:solidFill>
                    <a:latin typeface="Calibri" panose="020F0502020204030204" pitchFamily="34" charset="0"/>
                  </a:rPr>
                  <a:t>欧几里得范数</a:t>
                </a:r>
                <a:r>
                  <a:rPr lang="zh-CN" altLang="en-US" sz="1600" b="1" dirty="0">
                    <a:solidFill>
                      <a:schemeClr val="bg1"/>
                    </a:solidFill>
                    <a:latin typeface="Calibri" panose="020F0502020204030204" pitchFamily="34" charset="0"/>
                  </a:rPr>
                  <a:t>。</a:t>
                </a:r>
                <a:endParaRPr lang="en-US" altLang="zh-CN" sz="1600" b="1" dirty="0">
                  <a:solidFill>
                    <a:schemeClr val="bg1"/>
                  </a:solidFill>
                  <a:latin typeface="Calibri" panose="020F0502020204030204" pitchFamily="34" charset="0"/>
                </a:endParaRPr>
              </a:p>
              <a:p>
                <a:pPr>
                  <a:lnSpc>
                    <a:spcPct val="150000"/>
                  </a:lnSpc>
                  <a:buClr>
                    <a:srgbClr val="F9BD45"/>
                  </a:buClr>
                  <a:buSzPct val="150000"/>
                </a:pPr>
                <a:endParaRPr lang="en-US" altLang="ko-KR" sz="1600" b="1" dirty="0">
                  <a:solidFill>
                    <a:schemeClr val="bg1"/>
                  </a:solidFill>
                  <a:latin typeface="Calibri" panose="020F0502020204030204" pitchFamily="34" charset="0"/>
                </a:endParaRPr>
              </a:p>
            </p:txBody>
          </p:sp>
        </mc:Choice>
        <mc:Fallback xmlns="">
          <p:sp>
            <p:nvSpPr>
              <p:cNvPr id="7" name="TextBox 93">
                <a:extLst>
                  <a:ext uri="{FF2B5EF4-FFF2-40B4-BE49-F238E27FC236}">
                    <a16:creationId xmlns:a16="http://schemas.microsoft.com/office/drawing/2014/main" xmlns:a14="http://schemas.microsoft.com/office/drawing/2010/main" xmlns="" id="{069916DF-D042-454C-B42D-1BF15CA49FCF}"/>
                  </a:ext>
                </a:extLst>
              </p:cNvPr>
              <p:cNvSpPr txBox="1">
                <a:spLocks noRot="1" noChangeAspect="1" noMove="1" noResize="1" noEditPoints="1" noAdjustHandles="1" noChangeArrowheads="1" noChangeShapeType="1" noTextEdit="1"/>
              </p:cNvSpPr>
              <p:nvPr/>
            </p:nvSpPr>
            <p:spPr>
              <a:xfrm>
                <a:off x="794657" y="1202691"/>
                <a:ext cx="9945532" cy="4664354"/>
              </a:xfrm>
              <a:prstGeom prst="rect">
                <a:avLst/>
              </a:prstGeom>
              <a:blipFill rotWithShape="0">
                <a:blip r:embed="rId3"/>
                <a:stretch>
                  <a:fillRect l="-3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7667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5857</TotalTime>
  <Words>1851</Words>
  <Application>Microsoft Macintosh PowerPoint</Application>
  <PresentationFormat>宽屏</PresentationFormat>
  <Paragraphs>291</Paragraphs>
  <Slides>31</Slides>
  <Notes>24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Calibri</vt:lpstr>
      <vt:lpstr>Cambria Math</vt:lpstr>
      <vt:lpstr>Tahoma</vt:lpstr>
      <vt:lpstr>宋体</vt:lpstr>
      <vt:lpstr>맑은 고딕</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dc:title>
  <dc:creator>user</dc:creator>
  <cp:keywords>ppt模板</cp:keywords>
  <cp:lastModifiedBy>Microsoft Office 用户</cp:lastModifiedBy>
  <cp:revision>144</cp:revision>
  <dcterms:created xsi:type="dcterms:W3CDTF">2015-12-02T02:04:02Z</dcterms:created>
  <dcterms:modified xsi:type="dcterms:W3CDTF">2019-07-04T18:24:41Z</dcterms:modified>
</cp:coreProperties>
</file>